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282" r:id="rId5"/>
    <p:sldId id="365" r:id="rId6"/>
    <p:sldId id="361" r:id="rId7"/>
    <p:sldId id="362" r:id="rId8"/>
    <p:sldId id="355" r:id="rId9"/>
    <p:sldId id="371" r:id="rId10"/>
    <p:sldId id="358" r:id="rId11"/>
    <p:sldId id="351" r:id="rId12"/>
    <p:sldId id="379" r:id="rId13"/>
    <p:sldId id="353" r:id="rId14"/>
    <p:sldId id="354" r:id="rId15"/>
    <p:sldId id="352" r:id="rId16"/>
    <p:sldId id="370" r:id="rId17"/>
    <p:sldId id="344" r:id="rId18"/>
  </p:sldIdLst>
  <p:sldSz cx="9144000" cy="6858000" type="screen4x3"/>
  <p:notesSz cx="6989763" cy="92757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rong" initials="s" lastIdx="23" clrIdx="0"/>
  <p:cmAuthor id="1" name="Trish Reilly" initials="TSR" lastIdx="1" clrIdx="1"/>
  <p:cmAuthor id="2" name=" " initials="MSOffice" lastIdx="12" clrIdx="2"/>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7F7F7F"/>
    <a:srgbClr val="F39108"/>
    <a:srgbClr val="FFFFFF"/>
    <a:srgbClr val="38434E"/>
    <a:srgbClr val="E86D24"/>
    <a:srgbClr val="6C286B"/>
    <a:srgbClr val="D2D2D2"/>
    <a:srgbClr val="E6E6E6"/>
    <a:srgbClr val="F0F0F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1" autoAdjust="0"/>
    <p:restoredTop sz="80559" autoAdjust="0"/>
  </p:normalViewPr>
  <p:slideViewPr>
    <p:cSldViewPr>
      <p:cViewPr>
        <p:scale>
          <a:sx n="80" d="100"/>
          <a:sy n="80" d="100"/>
        </p:scale>
        <p:origin x="-642" y="-168"/>
      </p:cViewPr>
      <p:guideLst>
        <p:guide orient="horz" pos="2160"/>
        <p:guide orient="horz" pos="3264"/>
        <p:guide orient="horz" pos="168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28897" cy="463788"/>
          </a:xfrm>
          <a:prstGeom prst="rect">
            <a:avLst/>
          </a:prstGeom>
          <a:noFill/>
          <a:ln w="9525">
            <a:noFill/>
            <a:miter lim="800000"/>
            <a:headEnd/>
            <a:tailEnd/>
          </a:ln>
          <a:effectLst/>
        </p:spPr>
        <p:txBody>
          <a:bodyPr vert="horz" wrap="square" lIns="92940" tIns="46470" rIns="92940" bIns="46470" numCol="1" anchor="t" anchorCtr="0" compatLnSpc="1">
            <a:prstTxWarp prst="textNoShape">
              <a:avLst/>
            </a:prstTxWarp>
          </a:bodyPr>
          <a:lstStyle>
            <a:lvl1pPr>
              <a:defRPr sz="1200"/>
            </a:lvl1pPr>
          </a:lstStyle>
          <a:p>
            <a:endParaRPr lang="en-US"/>
          </a:p>
        </p:txBody>
      </p:sp>
      <p:sp>
        <p:nvSpPr>
          <p:cNvPr id="71683" name="Rectangle 3"/>
          <p:cNvSpPr>
            <a:spLocks noGrp="1" noChangeArrowheads="1"/>
          </p:cNvSpPr>
          <p:nvPr>
            <p:ph type="dt" sz="quarter" idx="1"/>
          </p:nvPr>
        </p:nvSpPr>
        <p:spPr bwMode="auto">
          <a:xfrm>
            <a:off x="3959248" y="0"/>
            <a:ext cx="3028897" cy="463788"/>
          </a:xfrm>
          <a:prstGeom prst="rect">
            <a:avLst/>
          </a:prstGeom>
          <a:noFill/>
          <a:ln w="9525">
            <a:noFill/>
            <a:miter lim="800000"/>
            <a:headEnd/>
            <a:tailEnd/>
          </a:ln>
          <a:effectLst/>
        </p:spPr>
        <p:txBody>
          <a:bodyPr vert="horz" wrap="square" lIns="92940" tIns="46470" rIns="92940" bIns="46470" numCol="1" anchor="t" anchorCtr="0" compatLnSpc="1">
            <a:prstTxWarp prst="textNoShape">
              <a:avLst/>
            </a:prstTxWarp>
          </a:bodyPr>
          <a:lstStyle>
            <a:lvl1pPr algn="r">
              <a:defRPr sz="1200"/>
            </a:lvl1pPr>
          </a:lstStyle>
          <a:p>
            <a:endParaRPr lang="en-US"/>
          </a:p>
        </p:txBody>
      </p:sp>
      <p:sp>
        <p:nvSpPr>
          <p:cNvPr id="71684" name="Rectangle 4"/>
          <p:cNvSpPr>
            <a:spLocks noGrp="1" noChangeArrowheads="1"/>
          </p:cNvSpPr>
          <p:nvPr>
            <p:ph type="ftr" sz="quarter" idx="2"/>
          </p:nvPr>
        </p:nvSpPr>
        <p:spPr bwMode="auto">
          <a:xfrm>
            <a:off x="0" y="8810365"/>
            <a:ext cx="3028897" cy="463788"/>
          </a:xfrm>
          <a:prstGeom prst="rect">
            <a:avLst/>
          </a:prstGeom>
          <a:noFill/>
          <a:ln w="9525">
            <a:noFill/>
            <a:miter lim="800000"/>
            <a:headEnd/>
            <a:tailEnd/>
          </a:ln>
          <a:effectLst/>
        </p:spPr>
        <p:txBody>
          <a:bodyPr vert="horz" wrap="square" lIns="92940" tIns="46470" rIns="92940" bIns="46470" numCol="1" anchor="b" anchorCtr="0" compatLnSpc="1">
            <a:prstTxWarp prst="textNoShape">
              <a:avLst/>
            </a:prstTxWarp>
          </a:bodyPr>
          <a:lstStyle>
            <a:lvl1pPr>
              <a:defRPr sz="1200"/>
            </a:lvl1pPr>
          </a:lstStyle>
          <a:p>
            <a:endParaRPr lang="en-US"/>
          </a:p>
        </p:txBody>
      </p:sp>
      <p:sp>
        <p:nvSpPr>
          <p:cNvPr id="71685" name="Rectangle 5"/>
          <p:cNvSpPr>
            <a:spLocks noGrp="1" noChangeArrowheads="1"/>
          </p:cNvSpPr>
          <p:nvPr>
            <p:ph type="sldNum" sz="quarter" idx="3"/>
          </p:nvPr>
        </p:nvSpPr>
        <p:spPr bwMode="auto">
          <a:xfrm>
            <a:off x="3959248" y="8810365"/>
            <a:ext cx="3028897" cy="463788"/>
          </a:xfrm>
          <a:prstGeom prst="rect">
            <a:avLst/>
          </a:prstGeom>
          <a:noFill/>
          <a:ln w="9525">
            <a:noFill/>
            <a:miter lim="800000"/>
            <a:headEnd/>
            <a:tailEnd/>
          </a:ln>
          <a:effectLst/>
        </p:spPr>
        <p:txBody>
          <a:bodyPr vert="horz" wrap="square" lIns="92940" tIns="46470" rIns="92940" bIns="46470" numCol="1" anchor="b" anchorCtr="0" compatLnSpc="1">
            <a:prstTxWarp prst="textNoShape">
              <a:avLst/>
            </a:prstTxWarp>
          </a:bodyPr>
          <a:lstStyle>
            <a:lvl1pPr algn="r">
              <a:defRPr sz="1200"/>
            </a:lvl1pPr>
          </a:lstStyle>
          <a:p>
            <a:fld id="{C35E4F7A-8520-4782-8F71-501B97FA3C6A}" type="slidenum">
              <a:rPr lang="en-US"/>
              <a:pPr/>
              <a:t>‹#›</a:t>
            </a:fld>
            <a:endParaRPr lang="en-US"/>
          </a:p>
        </p:txBody>
      </p:sp>
    </p:spTree>
    <p:extLst>
      <p:ext uri="{BB962C8B-B14F-4D97-AF65-F5344CB8AC3E}">
        <p14:creationId xmlns:p14="http://schemas.microsoft.com/office/powerpoint/2010/main" xmlns="" val="124918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8897" cy="463788"/>
          </a:xfrm>
          <a:prstGeom prst="rect">
            <a:avLst/>
          </a:prstGeom>
          <a:noFill/>
          <a:ln w="9525">
            <a:noFill/>
            <a:miter lim="800000"/>
            <a:headEnd/>
            <a:tailEnd/>
          </a:ln>
          <a:effectLst/>
        </p:spPr>
        <p:txBody>
          <a:bodyPr vert="horz" wrap="square" lIns="92940" tIns="46470" rIns="92940" bIns="4647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959248" y="0"/>
            <a:ext cx="3028897" cy="463788"/>
          </a:xfrm>
          <a:prstGeom prst="rect">
            <a:avLst/>
          </a:prstGeom>
          <a:noFill/>
          <a:ln w="9525">
            <a:noFill/>
            <a:miter lim="800000"/>
            <a:headEnd/>
            <a:tailEnd/>
          </a:ln>
          <a:effectLst/>
        </p:spPr>
        <p:txBody>
          <a:bodyPr vert="horz" wrap="square" lIns="92940" tIns="46470" rIns="92940" bIns="46470" numCol="1" anchor="t" anchorCtr="0" compatLnSpc="1">
            <a:prstTxWarp prst="textNoShape">
              <a:avLst/>
            </a:prstTxWarp>
          </a:bodyPr>
          <a:lstStyle>
            <a:lvl1pPr algn="r">
              <a:defRPr sz="1200"/>
            </a:lvl1pPr>
          </a:lstStyle>
          <a:p>
            <a:endParaRPr lang="en-US"/>
          </a:p>
        </p:txBody>
      </p:sp>
      <p:sp>
        <p:nvSpPr>
          <p:cNvPr id="12292" name="Rectangle 4"/>
          <p:cNvSpPr>
            <a:spLocks noGrp="1" noRot="1" noChangeAspect="1" noChangeArrowheads="1" noTextEdit="1"/>
          </p:cNvSpPr>
          <p:nvPr>
            <p:ph type="sldImg" idx="2"/>
          </p:nvPr>
        </p:nvSpPr>
        <p:spPr bwMode="auto">
          <a:xfrm>
            <a:off x="1176338" y="695325"/>
            <a:ext cx="4637087" cy="3478213"/>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98977" y="4405988"/>
            <a:ext cx="5591810" cy="4174093"/>
          </a:xfrm>
          <a:prstGeom prst="rect">
            <a:avLst/>
          </a:prstGeom>
          <a:noFill/>
          <a:ln w="9525">
            <a:noFill/>
            <a:miter lim="800000"/>
            <a:headEnd/>
            <a:tailEnd/>
          </a:ln>
          <a:effectLst/>
        </p:spPr>
        <p:txBody>
          <a:bodyPr vert="horz" wrap="square" lIns="92940" tIns="46470" rIns="92940" bIns="46470" numCol="1" anchor="t" anchorCtr="0" compatLnSpc="1">
            <a:prstTxWarp prst="textNoShape">
              <a:avLst/>
            </a:prstTxWarp>
          </a:bodyPr>
          <a:lstStyle/>
          <a:p>
            <a:pPr lvl="0"/>
            <a:r>
              <a:rPr lang="en-US" smtClean="0"/>
              <a:t>Click to edit Master text styles</a:t>
            </a:r>
          </a:p>
        </p:txBody>
      </p:sp>
      <p:sp>
        <p:nvSpPr>
          <p:cNvPr id="30726" name="Rectangle 6"/>
          <p:cNvSpPr>
            <a:spLocks noGrp="1" noChangeArrowheads="1"/>
          </p:cNvSpPr>
          <p:nvPr>
            <p:ph type="ftr" sz="quarter" idx="4"/>
          </p:nvPr>
        </p:nvSpPr>
        <p:spPr bwMode="auto">
          <a:xfrm>
            <a:off x="0" y="8810365"/>
            <a:ext cx="3028897" cy="463788"/>
          </a:xfrm>
          <a:prstGeom prst="rect">
            <a:avLst/>
          </a:prstGeom>
          <a:noFill/>
          <a:ln w="9525">
            <a:noFill/>
            <a:miter lim="800000"/>
            <a:headEnd/>
            <a:tailEnd/>
          </a:ln>
          <a:effectLst/>
        </p:spPr>
        <p:txBody>
          <a:bodyPr vert="horz" wrap="square" lIns="92940" tIns="46470" rIns="92940" bIns="4647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959248" y="8810365"/>
            <a:ext cx="3028897" cy="463788"/>
          </a:xfrm>
          <a:prstGeom prst="rect">
            <a:avLst/>
          </a:prstGeom>
          <a:noFill/>
          <a:ln w="9525">
            <a:noFill/>
            <a:miter lim="800000"/>
            <a:headEnd/>
            <a:tailEnd/>
          </a:ln>
          <a:effectLst/>
        </p:spPr>
        <p:txBody>
          <a:bodyPr vert="horz" wrap="square" lIns="92940" tIns="46470" rIns="92940" bIns="46470" numCol="1" anchor="b" anchorCtr="0" compatLnSpc="1">
            <a:prstTxWarp prst="textNoShape">
              <a:avLst/>
            </a:prstTxWarp>
          </a:bodyPr>
          <a:lstStyle>
            <a:lvl1pPr algn="r">
              <a:defRPr sz="1200"/>
            </a:lvl1pPr>
          </a:lstStyle>
          <a:p>
            <a:fld id="{5463F1E8-1242-49F0-8BA8-D3AB0E244AA6}" type="slidenum">
              <a:rPr lang="en-US"/>
              <a:pPr/>
              <a:t>‹#›</a:t>
            </a:fld>
            <a:endParaRPr lang="en-US"/>
          </a:p>
        </p:txBody>
      </p:sp>
    </p:spTree>
    <p:extLst>
      <p:ext uri="{BB962C8B-B14F-4D97-AF65-F5344CB8AC3E}">
        <p14:creationId xmlns:p14="http://schemas.microsoft.com/office/powerpoint/2010/main" xmlns="" val="2458574721"/>
      </p:ext>
    </p:extLst>
  </p:cSld>
  <p:clrMap bg1="lt1" tx1="dk1" bg2="lt2" tx2="dk2" accent1="accent1" accent2="accent2" accent3="accent3" accent4="accent4" accent5="accent5" accent6="accent6" hlink="hlink" folHlink="folHlink"/>
  <p:notesStyle>
    <a:lvl1pPr marL="234950" indent="-234950" algn="l" rtl="0" eaLnBrk="0" fontAlgn="base" hangingPunct="0">
      <a:spcBef>
        <a:spcPct val="30000"/>
      </a:spcBef>
      <a:spcAft>
        <a:spcPct val="0"/>
      </a:spcAft>
      <a:buChar char="•"/>
      <a:defRPr sz="1000" kern="1200">
        <a:solidFill>
          <a:schemeClr val="tx1"/>
        </a:solidFill>
        <a:latin typeface="Arial" pitchFamily="-109" charset="0"/>
        <a:ea typeface="ＭＳ Ｐゴシック" pitchFamily="-109" charset="-128"/>
        <a:cs typeface="ＭＳ Ｐゴシック" pitchFamily="-109" charset="-128"/>
      </a:defRPr>
    </a:lvl1pPr>
    <a:lvl2pPr marL="37931725" indent="-37474525"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2pPr>
    <a:lvl3pPr marL="9144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3pPr>
    <a:lvl4pPr marL="13716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4pPr>
    <a:lvl5pPr marL="18288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A4D1E3BF-73E0-47CC-8EC2-0C5F8AF06E30}" type="slidenum">
              <a:rPr lang="en-US"/>
              <a:pPr/>
              <a:t>1</a:t>
            </a:fld>
            <a:endParaRPr lang="en-US"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latin typeface="Arial" charset="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EB2A8E0-2B4F-4667-A6F9-9AA67B1A88BD}"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kern="1200" dirty="0" smtClean="0">
                <a:solidFill>
                  <a:schemeClr val="tx1"/>
                </a:solidFill>
                <a:latin typeface="Arial" pitchFamily="-109" charset="0"/>
                <a:ea typeface="ＭＳ Ｐゴシック" pitchFamily="-109" charset="-128"/>
                <a:cs typeface="ＭＳ Ｐゴシック" pitchFamily="-109" charset="-128"/>
              </a:rPr>
              <a:t>Primary driver for HSM customers is that HSM provides localized high assurance and crypto acceleration. This is true for Luna SA as well. IT </a:t>
            </a:r>
            <a:r>
              <a:rPr lang="en-US" sz="1000" kern="1200" dirty="0" err="1" smtClean="0">
                <a:solidFill>
                  <a:schemeClr val="tx1"/>
                </a:solidFill>
                <a:latin typeface="Arial" pitchFamily="-109" charset="0"/>
                <a:ea typeface="ＭＳ Ｐゴシック" pitchFamily="-109" charset="-128"/>
                <a:cs typeface="ＭＳ Ｐゴシック" pitchFamily="-109" charset="-128"/>
              </a:rPr>
              <a:t>admins</a:t>
            </a:r>
            <a:r>
              <a:rPr lang="en-US" sz="1000" kern="1200" dirty="0" smtClean="0">
                <a:solidFill>
                  <a:schemeClr val="tx1"/>
                </a:solidFill>
                <a:latin typeface="Arial" pitchFamily="-109" charset="0"/>
                <a:ea typeface="ＭＳ Ｐゴシック" pitchFamily="-109" charset="-128"/>
                <a:cs typeface="ＭＳ Ｐゴシック" pitchFamily="-109" charset="-128"/>
              </a:rPr>
              <a:t> require to log on to individual partitions of HSMs using CLI which is a manual process. KeySecure is able to provide centralized view of all the keys of the partitions in an enterprise. It can additionally provide the association between encryption keys and the applications using these keys as well as key metadata such as creation date of the key. </a:t>
            </a:r>
            <a:endParaRPr lang="en-US" dirty="0"/>
          </a:p>
        </p:txBody>
      </p:sp>
      <p:sp>
        <p:nvSpPr>
          <p:cNvPr id="4" name="Slide Number Placeholder 3"/>
          <p:cNvSpPr>
            <a:spLocks noGrp="1"/>
          </p:cNvSpPr>
          <p:nvPr>
            <p:ph type="sldNum" sz="quarter" idx="10"/>
          </p:nvPr>
        </p:nvSpPr>
        <p:spPr/>
        <p:txBody>
          <a:bodyPr/>
          <a:lstStyle/>
          <a:p>
            <a:fld id="{5463F1E8-1242-49F0-8BA8-D3AB0E244AA6}"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63F1E8-1242-49F0-8BA8-D3AB0E244AA6}"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kern="1200" dirty="0" smtClean="0">
                <a:solidFill>
                  <a:schemeClr val="tx1"/>
                </a:solidFill>
                <a:latin typeface="Arial" pitchFamily="-109" charset="0"/>
                <a:ea typeface="ＭＳ Ｐゴシック" pitchFamily="-109" charset="-128"/>
                <a:cs typeface="ＭＳ Ｐゴシック" pitchFamily="-109" charset="-128"/>
              </a:rPr>
              <a:t>high assurance and crypto acceleration</a:t>
            </a:r>
            <a:endParaRPr lang="en-US" dirty="0"/>
          </a:p>
        </p:txBody>
      </p:sp>
      <p:sp>
        <p:nvSpPr>
          <p:cNvPr id="4" name="Slide Number Placeholder 3"/>
          <p:cNvSpPr>
            <a:spLocks noGrp="1"/>
          </p:cNvSpPr>
          <p:nvPr>
            <p:ph type="sldNum" sz="quarter" idx="10"/>
          </p:nvPr>
        </p:nvSpPr>
        <p:spPr/>
        <p:txBody>
          <a:bodyPr/>
          <a:lstStyle/>
          <a:p>
            <a:fld id="{5463F1E8-1242-49F0-8BA8-D3AB0E244AA6}"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6A7747-89A8-437B-AB54-84B8E02487CC}"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EB2A8E0-2B4F-4667-A6F9-9AA67B1A88BD}"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6A7747-89A8-437B-AB54-84B8E02487CC}"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6A7747-89A8-437B-AB54-84B8E02487CC}"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6A7747-89A8-437B-AB54-84B8E02487CC}"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pt_title_tagline.gif"/>
          <p:cNvPicPr>
            <a:picLocks noChangeAspect="1"/>
          </p:cNvPicPr>
          <p:nvPr userDrawn="1"/>
        </p:nvPicPr>
        <p:blipFill>
          <a:blip r:embed="rId2"/>
          <a:stretch>
            <a:fillRect/>
          </a:stretch>
        </p:blipFill>
        <p:spPr>
          <a:xfrm>
            <a:off x="0" y="0"/>
            <a:ext cx="9144000" cy="6858000"/>
          </a:xfrm>
          <a:prstGeom prst="rect">
            <a:avLst/>
          </a:prstGeom>
        </p:spPr>
      </p:pic>
      <p:sp>
        <p:nvSpPr>
          <p:cNvPr id="5" name="Text Box 11"/>
          <p:cNvSpPr txBox="1">
            <a:spLocks noChangeArrowheads="1"/>
          </p:cNvSpPr>
          <p:nvPr userDrawn="1"/>
        </p:nvSpPr>
        <p:spPr bwMode="auto">
          <a:xfrm>
            <a:off x="381000" y="6642100"/>
            <a:ext cx="4191000" cy="215900"/>
          </a:xfrm>
          <a:prstGeom prst="rect">
            <a:avLst/>
          </a:prstGeom>
          <a:noFill/>
          <a:ln w="9525">
            <a:noFill/>
            <a:miter lim="800000"/>
            <a:headEnd/>
            <a:tailEnd/>
          </a:ln>
          <a:effectLst/>
        </p:spPr>
        <p:txBody>
          <a:bodyPr>
            <a:spAutoFit/>
          </a:bodyPr>
          <a:lstStyle/>
          <a:p>
            <a:r>
              <a:rPr lang="en-US" sz="700">
                <a:solidFill>
                  <a:schemeClr val="bg1"/>
                </a:solidFill>
              </a:rPr>
              <a:t>© </a:t>
            </a:r>
            <a:r>
              <a:rPr lang="en-US" sz="800">
                <a:solidFill>
                  <a:schemeClr val="bg1"/>
                </a:solidFill>
              </a:rPr>
              <a:t>SafeNet Confidential and Proprietary</a:t>
            </a:r>
          </a:p>
        </p:txBody>
      </p:sp>
      <p:sp>
        <p:nvSpPr>
          <p:cNvPr id="9218" name="Rectangle 2"/>
          <p:cNvSpPr>
            <a:spLocks noGrp="1" noChangeArrowheads="1"/>
          </p:cNvSpPr>
          <p:nvPr>
            <p:ph type="ctrTitle"/>
          </p:nvPr>
        </p:nvSpPr>
        <p:spPr>
          <a:xfrm>
            <a:off x="550863" y="1066800"/>
            <a:ext cx="5926137" cy="992187"/>
          </a:xfrm>
        </p:spPr>
        <p:txBody>
          <a:bodyPr/>
          <a:lstStyle>
            <a:lvl1pPr>
              <a:defRPr sz="3000" b="0">
                <a:solidFill>
                  <a:srgbClr val="6C286B"/>
                </a:solidFill>
              </a:defRPr>
            </a:lvl1pPr>
          </a:lstStyle>
          <a:p>
            <a:r>
              <a:rPr lang="en-US" dirty="0" smtClean="0"/>
              <a:t>Click to edit Master title style</a:t>
            </a:r>
            <a:endParaRPr lang="en-US" dirty="0"/>
          </a:p>
        </p:txBody>
      </p:sp>
      <p:sp>
        <p:nvSpPr>
          <p:cNvPr id="9219" name="Rectangle 3"/>
          <p:cNvSpPr>
            <a:spLocks noGrp="1" noChangeArrowheads="1"/>
          </p:cNvSpPr>
          <p:nvPr>
            <p:ph type="subTitle" idx="1"/>
          </p:nvPr>
        </p:nvSpPr>
        <p:spPr>
          <a:xfrm>
            <a:off x="457201" y="5114925"/>
            <a:ext cx="4495800" cy="1285875"/>
          </a:xfrm>
        </p:spPr>
        <p:txBody>
          <a:bodyPr/>
          <a:lstStyle>
            <a:lvl1pPr>
              <a:spcBef>
                <a:spcPts val="0"/>
              </a:spcBef>
              <a:spcAft>
                <a:spcPts val="0"/>
              </a:spcAft>
              <a:buNone/>
              <a:defRPr sz="1500" b="0">
                <a:solidFill>
                  <a:srgbClr val="FFFFFF"/>
                </a:solidFill>
              </a:defRPr>
            </a:lvl1pPr>
          </a:lstStyle>
          <a:p>
            <a:r>
              <a:rPr lang="en-US" smtClean="0"/>
              <a:t>Click to edit Master subtitle style</a:t>
            </a:r>
            <a:endParaRPr lang="en-US"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0013"/>
            <a:ext cx="4038600" cy="4525962"/>
          </a:xfrm>
        </p:spPr>
        <p:txBody>
          <a:bodyPr/>
          <a:lstStyle>
            <a:lvl1pPr>
              <a:defRPr sz="24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0013"/>
            <a:ext cx="4038600" cy="4525962"/>
          </a:xfrm>
        </p:spPr>
        <p:txBody>
          <a:bodyPr/>
          <a:lstStyle>
            <a:lvl1pPr>
              <a:defRPr sz="24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819400"/>
            <a:ext cx="8229600" cy="1371600"/>
          </a:xfrm>
        </p:spPr>
        <p:txBody>
          <a:bodyPr/>
          <a:lstStyle>
            <a:lvl1pPr>
              <a:defRPr>
                <a:solidFill>
                  <a:srgbClr val="6C286B"/>
                </a:solidFill>
              </a:defRPr>
            </a:lvl1pPr>
            <a:lvl5pPr>
              <a:buNone/>
              <a:defRPr/>
            </a:lvl5pPr>
          </a:lstStyle>
          <a:p>
            <a:pPr lvl="0"/>
            <a:r>
              <a:rPr lang="en-US" dirty="0" smtClean="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sp>
        <p:nvSpPr>
          <p:cNvPr id="11" name="Rectangle 10"/>
          <p:cNvSpPr/>
          <p:nvPr userDrawn="1"/>
        </p:nvSpPr>
        <p:spPr>
          <a:xfrm>
            <a:off x="0" y="6729984"/>
            <a:ext cx="9144000" cy="128016"/>
          </a:xfrm>
          <a:prstGeom prst="rect">
            <a:avLst/>
          </a:prstGeom>
          <a:solidFill>
            <a:srgbClr val="F39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2"/>
          <p:cNvSpPr>
            <a:spLocks noGrp="1" noChangeArrowheads="1"/>
          </p:cNvSpPr>
          <p:nvPr>
            <p:ph type="title"/>
          </p:nvPr>
        </p:nvSpPr>
        <p:spPr bwMode="auto">
          <a:xfrm>
            <a:off x="485775" y="274638"/>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37001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Text Box 9"/>
          <p:cNvSpPr txBox="1">
            <a:spLocks noChangeArrowheads="1"/>
          </p:cNvSpPr>
          <p:nvPr userDrawn="1"/>
        </p:nvSpPr>
        <p:spPr bwMode="auto">
          <a:xfrm>
            <a:off x="8534400" y="6734889"/>
            <a:ext cx="457200" cy="123111"/>
          </a:xfrm>
          <a:prstGeom prst="rect">
            <a:avLst/>
          </a:prstGeom>
          <a:noFill/>
          <a:ln w="9525">
            <a:noFill/>
            <a:miter lim="800000"/>
            <a:headEnd/>
            <a:tailEnd/>
          </a:ln>
          <a:effectLst/>
        </p:spPr>
        <p:txBody>
          <a:bodyPr wrap="square" lIns="0" tIns="0" rIns="0" bIns="0" anchor="b">
            <a:spAutoFit/>
          </a:bodyPr>
          <a:lstStyle/>
          <a:p>
            <a:pPr algn="r"/>
            <a:fld id="{D596590A-27DD-479C-880C-625C09F11501}" type="slidenum">
              <a:rPr lang="en-US" sz="800" b="1">
                <a:solidFill>
                  <a:schemeClr val="bg1"/>
                </a:solidFill>
              </a:rPr>
              <a:pPr algn="r"/>
              <a:t>‹#›</a:t>
            </a:fld>
            <a:endParaRPr lang="en-US" sz="800" dirty="0">
              <a:solidFill>
                <a:schemeClr val="bg1"/>
              </a:solidFill>
            </a:endParaRPr>
          </a:p>
        </p:txBody>
      </p:sp>
      <p:pic>
        <p:nvPicPr>
          <p:cNvPr id="10" name="Picture 9" descr="SafeNet_logo_with_tagline_ppt.png"/>
          <p:cNvPicPr>
            <a:picLocks noChangeAspect="1"/>
          </p:cNvPicPr>
          <p:nvPr userDrawn="1"/>
        </p:nvPicPr>
        <p:blipFill>
          <a:blip r:embed="rId8" cstate="screen"/>
          <a:stretch>
            <a:fillRect/>
          </a:stretch>
        </p:blipFill>
        <p:spPr>
          <a:xfrm>
            <a:off x="7010400" y="6096000"/>
            <a:ext cx="2016958" cy="566774"/>
          </a:xfrm>
          <a:prstGeom prst="rect">
            <a:avLst/>
          </a:prstGeom>
        </p:spPr>
      </p:pic>
      <p:sp>
        <p:nvSpPr>
          <p:cNvPr id="12" name="Footer Placeholder 12"/>
          <p:cNvSpPr>
            <a:spLocks noGrp="1"/>
          </p:cNvSpPr>
          <p:nvPr>
            <p:ph type="ftr" sz="quarter" idx="3"/>
          </p:nvPr>
        </p:nvSpPr>
        <p:spPr>
          <a:xfrm>
            <a:off x="381000" y="6553200"/>
            <a:ext cx="2895600" cy="228600"/>
          </a:xfrm>
          <a:prstGeom prst="rect">
            <a:avLst/>
          </a:prstGeom>
        </p:spPr>
        <p:txBody>
          <a:bodyPr vert="horz" lIns="91440" tIns="45720" rIns="91440" bIns="45720" rtlCol="0" anchor="ctr"/>
          <a:lstStyle>
            <a:lvl1pPr algn="l">
              <a:defRPr sz="800">
                <a:solidFill>
                  <a:srgbClr val="38434E"/>
                </a:solidFill>
              </a:defRPr>
            </a:lvl1pPr>
          </a:lstStyle>
          <a:p>
            <a:r>
              <a:rPr lang="en-US" dirty="0" smtClean="0"/>
              <a:t>© SafeNet Confidential and Proprietary</a:t>
            </a:r>
            <a:endParaRPr lang="en-US" dirty="0"/>
          </a:p>
        </p:txBody>
      </p:sp>
    </p:spTree>
  </p:cSld>
  <p:clrMap bg1="lt1" tx1="dk1" bg2="lt2" tx2="dk2" accent1="accent1" accent2="accent2" accent3="accent3" accent4="accent4" accent5="accent5" accent6="accent6" hlink="hlink" folHlink="folHlink"/>
  <p:sldLayoutIdLst>
    <p:sldLayoutId id="2147483842" r:id="rId1"/>
    <p:sldLayoutId id="2147483834" r:id="rId2"/>
    <p:sldLayoutId id="2147483835" r:id="rId3"/>
    <p:sldLayoutId id="2147483837" r:id="rId4"/>
    <p:sldLayoutId id="2147483838" r:id="rId5"/>
    <p:sldLayoutId id="2147483843" r:id="rId6"/>
  </p:sldLayoutIdLst>
  <p:txStyles>
    <p:titleStyle>
      <a:lvl1pPr algn="l" rtl="0" eaLnBrk="1" fontAlgn="base" hangingPunct="1">
        <a:spcBef>
          <a:spcPct val="0"/>
        </a:spcBef>
        <a:spcAft>
          <a:spcPct val="0"/>
        </a:spcAft>
        <a:defRPr sz="3000">
          <a:solidFill>
            <a:srgbClr val="6C286B"/>
          </a:solidFill>
          <a:latin typeface="+mj-lt"/>
          <a:ea typeface="+mj-ea"/>
          <a:cs typeface="+mj-cs"/>
        </a:defRPr>
      </a:lvl1pPr>
      <a:lvl2pPr algn="l" rtl="0" eaLnBrk="1" fontAlgn="base" hangingPunct="1">
        <a:spcBef>
          <a:spcPct val="0"/>
        </a:spcBef>
        <a:spcAft>
          <a:spcPct val="0"/>
        </a:spcAft>
        <a:defRPr sz="3000">
          <a:solidFill>
            <a:srgbClr val="6C286B"/>
          </a:solidFill>
          <a:latin typeface="Arial" pitchFamily="-109" charset="0"/>
          <a:ea typeface="Arial" pitchFamily="-109" charset="0"/>
          <a:cs typeface="Arial" pitchFamily="-109" charset="0"/>
        </a:defRPr>
      </a:lvl2pPr>
      <a:lvl3pPr algn="l" rtl="0" eaLnBrk="1" fontAlgn="base" hangingPunct="1">
        <a:spcBef>
          <a:spcPct val="0"/>
        </a:spcBef>
        <a:spcAft>
          <a:spcPct val="0"/>
        </a:spcAft>
        <a:defRPr sz="3000">
          <a:solidFill>
            <a:srgbClr val="6C286B"/>
          </a:solidFill>
          <a:latin typeface="Arial" pitchFamily="-109" charset="0"/>
          <a:ea typeface="Arial" pitchFamily="-109" charset="0"/>
          <a:cs typeface="Arial" pitchFamily="-109" charset="0"/>
        </a:defRPr>
      </a:lvl3pPr>
      <a:lvl4pPr algn="l" rtl="0" eaLnBrk="1" fontAlgn="base" hangingPunct="1">
        <a:spcBef>
          <a:spcPct val="0"/>
        </a:spcBef>
        <a:spcAft>
          <a:spcPct val="0"/>
        </a:spcAft>
        <a:defRPr sz="3000">
          <a:solidFill>
            <a:srgbClr val="6C286B"/>
          </a:solidFill>
          <a:latin typeface="Arial" pitchFamily="-109" charset="0"/>
          <a:ea typeface="Arial" pitchFamily="-109" charset="0"/>
          <a:cs typeface="Arial" pitchFamily="-109" charset="0"/>
        </a:defRPr>
      </a:lvl4pPr>
      <a:lvl5pPr algn="l" rtl="0" eaLnBrk="1" fontAlgn="base" hangingPunct="1">
        <a:spcBef>
          <a:spcPct val="0"/>
        </a:spcBef>
        <a:spcAft>
          <a:spcPct val="0"/>
        </a:spcAft>
        <a:defRPr sz="3000">
          <a:solidFill>
            <a:srgbClr val="6C286B"/>
          </a:solidFill>
          <a:latin typeface="Arial" pitchFamily="-109" charset="0"/>
          <a:ea typeface="Arial" pitchFamily="-109" charset="0"/>
          <a:cs typeface="Arial" pitchFamily="-109" charset="0"/>
        </a:defRPr>
      </a:lvl5pPr>
      <a:lvl6pPr marL="457200" algn="l" rtl="0" eaLnBrk="1" fontAlgn="base" hangingPunct="1">
        <a:spcBef>
          <a:spcPct val="0"/>
        </a:spcBef>
        <a:spcAft>
          <a:spcPct val="0"/>
        </a:spcAft>
        <a:defRPr sz="2800" b="1">
          <a:solidFill>
            <a:schemeClr val="tx2"/>
          </a:solidFill>
          <a:latin typeface="Arial" pitchFamily="-109" charset="0"/>
          <a:ea typeface="Arial" pitchFamily="-109" charset="0"/>
          <a:cs typeface="Arial" pitchFamily="-109" charset="0"/>
        </a:defRPr>
      </a:lvl6pPr>
      <a:lvl7pPr marL="914400" algn="l" rtl="0" eaLnBrk="1" fontAlgn="base" hangingPunct="1">
        <a:spcBef>
          <a:spcPct val="0"/>
        </a:spcBef>
        <a:spcAft>
          <a:spcPct val="0"/>
        </a:spcAft>
        <a:defRPr sz="2800" b="1">
          <a:solidFill>
            <a:schemeClr val="tx2"/>
          </a:solidFill>
          <a:latin typeface="Arial" pitchFamily="-109" charset="0"/>
          <a:ea typeface="Arial" pitchFamily="-109" charset="0"/>
          <a:cs typeface="Arial" pitchFamily="-109" charset="0"/>
        </a:defRPr>
      </a:lvl7pPr>
      <a:lvl8pPr marL="1371600" algn="l" rtl="0" eaLnBrk="1" fontAlgn="base" hangingPunct="1">
        <a:spcBef>
          <a:spcPct val="0"/>
        </a:spcBef>
        <a:spcAft>
          <a:spcPct val="0"/>
        </a:spcAft>
        <a:defRPr sz="2800" b="1">
          <a:solidFill>
            <a:schemeClr val="tx2"/>
          </a:solidFill>
          <a:latin typeface="Arial" pitchFamily="-109" charset="0"/>
          <a:ea typeface="Arial" pitchFamily="-109" charset="0"/>
          <a:cs typeface="Arial" pitchFamily="-109" charset="0"/>
        </a:defRPr>
      </a:lvl8pPr>
      <a:lvl9pPr marL="1828800" algn="l" rtl="0" eaLnBrk="1" fontAlgn="base" hangingPunct="1">
        <a:spcBef>
          <a:spcPct val="0"/>
        </a:spcBef>
        <a:spcAft>
          <a:spcPct val="0"/>
        </a:spcAft>
        <a:defRPr sz="2800" b="1">
          <a:solidFill>
            <a:schemeClr val="tx2"/>
          </a:solidFill>
          <a:latin typeface="Arial" pitchFamily="-109" charset="0"/>
          <a:ea typeface="Arial" pitchFamily="-109" charset="0"/>
          <a:cs typeface="Arial" pitchFamily="-109" charset="0"/>
        </a:defRPr>
      </a:lvl9pPr>
    </p:titleStyle>
    <p:bodyStyle>
      <a:lvl1pPr marL="342900" indent="-342900" algn="l" rtl="0" eaLnBrk="1" fontAlgn="base" hangingPunct="1">
        <a:spcBef>
          <a:spcPts val="600"/>
        </a:spcBef>
        <a:spcAft>
          <a:spcPts val="200"/>
        </a:spcAft>
        <a:buClr>
          <a:schemeClr val="bg1"/>
        </a:buClr>
        <a:buSzPct val="25000"/>
        <a:buFont typeface="Wingdings" charset="2"/>
        <a:buChar char="à"/>
        <a:defRPr sz="2400">
          <a:solidFill>
            <a:srgbClr val="F39108"/>
          </a:solidFill>
          <a:latin typeface="+mn-lt"/>
          <a:ea typeface="+mn-ea"/>
          <a:cs typeface="+mn-cs"/>
        </a:defRPr>
      </a:lvl1pPr>
      <a:lvl2pPr marL="742950" indent="-285750" algn="l" rtl="0" eaLnBrk="1" fontAlgn="base" hangingPunct="1">
        <a:spcBef>
          <a:spcPts val="600"/>
        </a:spcBef>
        <a:spcAft>
          <a:spcPts val="200"/>
        </a:spcAft>
        <a:buSzPct val="100000"/>
        <a:buBlip>
          <a:blip r:embed="rId9"/>
        </a:buBlip>
        <a:defRPr sz="1600">
          <a:solidFill>
            <a:srgbClr val="38434E"/>
          </a:solidFill>
          <a:latin typeface="+mn-lt"/>
          <a:ea typeface="+mn-ea"/>
          <a:cs typeface="+mn-cs"/>
        </a:defRPr>
      </a:lvl2pPr>
      <a:lvl3pPr marL="1143000" indent="-228600" algn="l" rtl="0" eaLnBrk="1" fontAlgn="base" hangingPunct="1">
        <a:spcBef>
          <a:spcPts val="600"/>
        </a:spcBef>
        <a:spcAft>
          <a:spcPts val="200"/>
        </a:spcAft>
        <a:buSzPct val="100000"/>
        <a:buBlip>
          <a:blip r:embed="rId9"/>
        </a:buBlip>
        <a:defRPr sz="1400">
          <a:solidFill>
            <a:srgbClr val="38434E"/>
          </a:solidFill>
          <a:latin typeface="+mn-lt"/>
          <a:ea typeface="+mn-ea"/>
          <a:cs typeface="+mn-cs"/>
        </a:defRPr>
      </a:lvl3pPr>
      <a:lvl4pPr marL="1600200" indent="-228600" algn="l" rtl="0" eaLnBrk="1" fontAlgn="base" hangingPunct="1">
        <a:spcBef>
          <a:spcPts val="600"/>
        </a:spcBef>
        <a:spcAft>
          <a:spcPts val="200"/>
        </a:spcAft>
        <a:buSzPct val="100000"/>
        <a:buBlip>
          <a:blip r:embed="rId9"/>
        </a:buBlip>
        <a:defRPr sz="1200">
          <a:solidFill>
            <a:srgbClr val="38434E"/>
          </a:solidFill>
          <a:latin typeface="+mn-lt"/>
          <a:ea typeface="+mn-ea"/>
          <a:cs typeface="+mn-cs"/>
        </a:defRPr>
      </a:lvl4pPr>
      <a:lvl5pPr marL="2057400" indent="-228600" algn="l" rtl="0" eaLnBrk="1" fontAlgn="base" hangingPunct="1">
        <a:spcBef>
          <a:spcPts val="600"/>
        </a:spcBef>
        <a:spcAft>
          <a:spcPts val="200"/>
        </a:spcAft>
        <a:buSzPct val="100000"/>
        <a:buBlip>
          <a:blip r:embed="rId9"/>
        </a:buBlip>
        <a:defRPr sz="1200">
          <a:solidFill>
            <a:srgbClr val="38434E"/>
          </a:solidFill>
          <a:latin typeface="+mn-lt"/>
          <a:ea typeface="+mn-ea"/>
          <a:cs typeface="+mn-cs"/>
        </a:defRPr>
      </a:lvl5pPr>
      <a:lvl6pPr marL="2514600" indent="-228600" algn="l" rtl="0" eaLnBrk="1" fontAlgn="base" hangingPunct="1">
        <a:spcBef>
          <a:spcPts val="600"/>
        </a:spcBef>
        <a:spcAft>
          <a:spcPts val="200"/>
        </a:spcAft>
        <a:buFont typeface="Wingdings" pitchFamily="-109" charset="2"/>
        <a:buChar char="à"/>
        <a:defRPr sz="1400">
          <a:solidFill>
            <a:schemeClr val="tx1"/>
          </a:solidFill>
          <a:latin typeface="+mn-lt"/>
          <a:ea typeface="+mn-ea"/>
          <a:cs typeface="+mn-cs"/>
        </a:defRPr>
      </a:lvl6pPr>
      <a:lvl7pPr marL="2971800" indent="-228600" algn="l" rtl="0" eaLnBrk="1" fontAlgn="base" hangingPunct="1">
        <a:spcBef>
          <a:spcPts val="600"/>
        </a:spcBef>
        <a:spcAft>
          <a:spcPts val="200"/>
        </a:spcAft>
        <a:buFont typeface="Wingdings" pitchFamily="-109" charset="2"/>
        <a:buChar char="à"/>
        <a:defRPr sz="1400">
          <a:solidFill>
            <a:schemeClr val="tx1"/>
          </a:solidFill>
          <a:latin typeface="+mn-lt"/>
          <a:ea typeface="+mn-ea"/>
          <a:cs typeface="+mn-cs"/>
        </a:defRPr>
      </a:lvl7pPr>
      <a:lvl8pPr marL="3429000" indent="-228600" algn="l" rtl="0" eaLnBrk="1" fontAlgn="base" hangingPunct="1">
        <a:spcBef>
          <a:spcPts val="600"/>
        </a:spcBef>
        <a:spcAft>
          <a:spcPts val="200"/>
        </a:spcAft>
        <a:buFont typeface="Wingdings" pitchFamily="-109" charset="2"/>
        <a:buChar char="à"/>
        <a:defRPr sz="1400">
          <a:solidFill>
            <a:schemeClr val="tx1"/>
          </a:solidFill>
          <a:latin typeface="+mn-lt"/>
          <a:ea typeface="+mn-ea"/>
          <a:cs typeface="+mn-cs"/>
        </a:defRPr>
      </a:lvl8pPr>
      <a:lvl9pPr marL="3886200" indent="-228600" algn="l" rtl="0" eaLnBrk="1" fontAlgn="base" hangingPunct="1">
        <a:spcBef>
          <a:spcPts val="600"/>
        </a:spcBef>
        <a:spcAft>
          <a:spcPts val="200"/>
        </a:spcAft>
        <a:buFont typeface="Wingdings" pitchFamily="-109" charset="2"/>
        <a:buChar char="à"/>
        <a:defRPr sz="14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5.emf"/><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6.png"/><Relationship Id="rId10" Type="http://schemas.openxmlformats.org/officeDocument/2006/relationships/image" Target="../media/image9.png"/><Relationship Id="rId4" Type="http://schemas.openxmlformats.org/officeDocument/2006/relationships/image" Target="../media/image19.png"/><Relationship Id="rId9"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1.png"/><Relationship Id="rId7"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6.png"/><Relationship Id="rId4" Type="http://schemas.openxmlformats.org/officeDocument/2006/relationships/image" Target="../media/image10.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21.png"/><Relationship Id="rId7" Type="http://schemas.openxmlformats.org/officeDocument/2006/relationships/image" Target="../media/image17.png"/><Relationship Id="rId12" Type="http://schemas.openxmlformats.org/officeDocument/2006/relationships/image" Target="../media/image27.png"/><Relationship Id="rId17" Type="http://schemas.openxmlformats.org/officeDocument/2006/relationships/image" Target="../media/image31.png"/><Relationship Id="rId2" Type="http://schemas.openxmlformats.org/officeDocument/2006/relationships/notesSlide" Target="../notesSlides/notesSlide10.xml"/><Relationship Id="rId16"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6.png"/><Relationship Id="rId5" Type="http://schemas.openxmlformats.org/officeDocument/2006/relationships/image" Target="../media/image16.png"/><Relationship Id="rId15" Type="http://schemas.openxmlformats.org/officeDocument/2006/relationships/image" Target="../media/image29.png"/><Relationship Id="rId10" Type="http://schemas.openxmlformats.org/officeDocument/2006/relationships/image" Target="../media/image25.png"/><Relationship Id="rId4" Type="http://schemas.openxmlformats.org/officeDocument/2006/relationships/image" Target="../media/image15.png"/><Relationship Id="rId9" Type="http://schemas.openxmlformats.org/officeDocument/2006/relationships/image" Target="../media/image24.png"/><Relationship Id="rId14" Type="http://schemas.openxmlformats.org/officeDocument/2006/relationships/image" Target="../media/image5.emf"/></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emf"/><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7.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a:xfrm>
            <a:off x="550863" y="1674813"/>
            <a:ext cx="5087937" cy="992187"/>
          </a:xfrm>
        </p:spPr>
        <p:txBody>
          <a:bodyPr/>
          <a:lstStyle/>
          <a:p>
            <a:pPr eaLnBrk="1" hangingPunct="1"/>
            <a:r>
              <a:rPr lang="en-US" sz="3200" dirty="0" smtClean="0"/>
              <a:t>SafeNet KeySecure with Luna HSM Management</a:t>
            </a:r>
            <a:r>
              <a:rPr lang="en-US" dirty="0" smtClean="0"/>
              <a:t/>
            </a:r>
            <a:br>
              <a:rPr lang="en-US" dirty="0" smtClean="0"/>
            </a:br>
            <a:r>
              <a:rPr lang="en-US" dirty="0" smtClean="0"/>
              <a:t/>
            </a:r>
            <a:br>
              <a:rPr lang="en-US" dirty="0" smtClean="0"/>
            </a:br>
            <a:endParaRPr lang="en-US" sz="2400" dirty="0" smtClean="0">
              <a:solidFill>
                <a:srgbClr val="38434E"/>
              </a:solidFill>
            </a:endParaRPr>
          </a:p>
        </p:txBody>
      </p:sp>
      <p:sp>
        <p:nvSpPr>
          <p:cNvPr id="13315" name="Rectangle 5"/>
          <p:cNvSpPr>
            <a:spLocks noGrp="1" noChangeArrowheads="1"/>
          </p:cNvSpPr>
          <p:nvPr>
            <p:ph type="subTitle" idx="1"/>
          </p:nvPr>
        </p:nvSpPr>
        <p:spPr>
          <a:xfrm>
            <a:off x="457200" y="5114925"/>
            <a:ext cx="4495800" cy="1743075"/>
          </a:xfrm>
          <a:noFill/>
        </p:spPr>
        <p:txBody>
          <a:bodyPr/>
          <a:lstStyle/>
          <a:p>
            <a:pPr marL="0" indent="0" eaLnBrk="1" hangingPunct="1">
              <a:spcBef>
                <a:spcPct val="0"/>
              </a:spcBef>
              <a:spcAft>
                <a:spcPct val="0"/>
              </a:spcAft>
            </a:pPr>
            <a:endParaRPr lang="en-US" sz="1600" b="1" dirty="0" smtClean="0"/>
          </a:p>
          <a:p>
            <a:pPr marL="0" indent="0" eaLnBrk="1" hangingPunct="1">
              <a:spcBef>
                <a:spcPct val="0"/>
              </a:spcBef>
              <a:spcAft>
                <a:spcPct val="0"/>
              </a:spcAft>
            </a:pPr>
            <a:endParaRPr lang="en-US" sz="1200" dirty="0" smtClean="0"/>
          </a:p>
          <a:p>
            <a:pPr marL="0" indent="0" eaLnBrk="1" hangingPunct="1">
              <a:spcBef>
                <a:spcPct val="0"/>
              </a:spcBef>
              <a:spcAft>
                <a:spcPct val="0"/>
              </a:spcAft>
            </a:pPr>
            <a:endParaRPr lang="en-US" sz="1200" dirty="0" smtClean="0"/>
          </a:p>
          <a:p>
            <a:pPr marL="0" indent="0" eaLnBrk="1" hangingPunct="1">
              <a:spcBef>
                <a:spcPct val="0"/>
              </a:spcBef>
              <a:spcAft>
                <a:spcPct val="0"/>
              </a:spcAft>
            </a:pPr>
            <a:endParaRPr lang="en-US" sz="1200"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6019800" y="5638800"/>
            <a:ext cx="3124200" cy="1066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20" name="Straight Connector 219"/>
          <p:cNvCxnSpPr/>
          <p:nvPr/>
        </p:nvCxnSpPr>
        <p:spPr>
          <a:xfrm>
            <a:off x="762000" y="3752193"/>
            <a:ext cx="91440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1" name="Straight Connector 220"/>
          <p:cNvCxnSpPr>
            <a:stCxn id="209" idx="2"/>
          </p:cNvCxnSpPr>
          <p:nvPr/>
        </p:nvCxnSpPr>
        <p:spPr>
          <a:xfrm>
            <a:off x="1789879" y="3528374"/>
            <a:ext cx="38921" cy="21486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a:off x="1828800" y="3752193"/>
            <a:ext cx="990600" cy="1905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133" idx="1"/>
          </p:cNvCxnSpPr>
          <p:nvPr/>
        </p:nvCxnSpPr>
        <p:spPr>
          <a:xfrm flipV="1">
            <a:off x="3353040" y="2286000"/>
            <a:ext cx="5333760" cy="3142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133" idx="2"/>
          </p:cNvCxnSpPr>
          <p:nvPr/>
        </p:nvCxnSpPr>
        <p:spPr>
          <a:xfrm>
            <a:off x="3416500" y="5841083"/>
            <a:ext cx="5270300" cy="501910"/>
          </a:xfrm>
          <a:prstGeom prst="line">
            <a:avLst/>
          </a:prstGeom>
        </p:spPr>
        <p:style>
          <a:lnRef idx="1">
            <a:schemeClr val="accent1"/>
          </a:lnRef>
          <a:fillRef idx="0">
            <a:schemeClr val="accent1"/>
          </a:fillRef>
          <a:effectRef idx="0">
            <a:schemeClr val="accent1"/>
          </a:effectRef>
          <a:fontRef idx="minor">
            <a:schemeClr val="tx1"/>
          </a:fontRef>
        </p:style>
      </p:cxnSp>
      <p:sp>
        <p:nvSpPr>
          <p:cNvPr id="171" name="Rectangle 170"/>
          <p:cNvSpPr/>
          <p:nvPr/>
        </p:nvSpPr>
        <p:spPr>
          <a:xfrm>
            <a:off x="4114800" y="2380593"/>
            <a:ext cx="4572000" cy="3962400"/>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171"/>
          <p:cNvSpPr/>
          <p:nvPr/>
        </p:nvSpPr>
        <p:spPr>
          <a:xfrm>
            <a:off x="4114800" y="2133600"/>
            <a:ext cx="4572000" cy="268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SafeNet Management Console</a:t>
            </a:r>
            <a:endParaRPr lang="en-US" sz="1050" b="1" dirty="0"/>
          </a:p>
        </p:txBody>
      </p:sp>
      <p:pic>
        <p:nvPicPr>
          <p:cNvPr id="59" name="Picture 63" descr="Audit Reporting"/>
          <p:cNvPicPr>
            <a:picLocks noChangeAspect="1" noChangeArrowheads="1"/>
          </p:cNvPicPr>
          <p:nvPr/>
        </p:nvPicPr>
        <p:blipFill>
          <a:blip r:embed="rId3" cstate="email">
            <a:duotone>
              <a:schemeClr val="accent1">
                <a:shade val="45000"/>
                <a:satMod val="135000"/>
              </a:schemeClr>
              <a:prstClr val="white"/>
            </a:duotone>
          </a:blip>
          <a:srcRect/>
          <a:stretch>
            <a:fillRect/>
          </a:stretch>
        </p:blipFill>
        <p:spPr bwMode="auto">
          <a:xfrm>
            <a:off x="4800600" y="5428593"/>
            <a:ext cx="685800" cy="700663"/>
          </a:xfrm>
          <a:prstGeom prst="rect">
            <a:avLst/>
          </a:prstGeom>
          <a:noFill/>
          <a:ln w="9525">
            <a:noFill/>
            <a:miter lim="800000"/>
            <a:headEnd/>
            <a:tailEnd/>
          </a:ln>
        </p:spPr>
      </p:pic>
      <p:pic>
        <p:nvPicPr>
          <p:cNvPr id="87" name="Picture 3" descr="Z:\Axis41 Brand\~ICONS\PNGs\computer_board.png"/>
          <p:cNvPicPr>
            <a:picLocks noChangeAspect="1" noChangeArrowheads="1"/>
          </p:cNvPicPr>
          <p:nvPr/>
        </p:nvPicPr>
        <p:blipFill>
          <a:blip r:embed="rId4" cstate="email"/>
          <a:srcRect/>
          <a:stretch>
            <a:fillRect/>
          </a:stretch>
        </p:blipFill>
        <p:spPr bwMode="auto">
          <a:xfrm>
            <a:off x="994550" y="5834685"/>
            <a:ext cx="659443" cy="406850"/>
          </a:xfrm>
          <a:prstGeom prst="rect">
            <a:avLst/>
          </a:prstGeom>
          <a:noFill/>
        </p:spPr>
      </p:pic>
      <p:grpSp>
        <p:nvGrpSpPr>
          <p:cNvPr id="5" name="Group 64"/>
          <p:cNvGrpSpPr/>
          <p:nvPr/>
        </p:nvGrpSpPr>
        <p:grpSpPr>
          <a:xfrm>
            <a:off x="990600" y="5047593"/>
            <a:ext cx="1642612" cy="1060545"/>
            <a:chOff x="3505200" y="2426525"/>
            <a:chExt cx="2028825" cy="1309902"/>
          </a:xfrm>
        </p:grpSpPr>
        <p:pic>
          <p:nvPicPr>
            <p:cNvPr id="116" name="Picture 5" descr="Z:\Axis41 Brand\~ICONS\PNGs\appliance_box_2.png"/>
            <p:cNvPicPr>
              <a:picLocks noChangeAspect="1" noChangeArrowheads="1"/>
            </p:cNvPicPr>
            <p:nvPr/>
          </p:nvPicPr>
          <p:blipFill>
            <a:blip r:embed="rId5" cstate="email"/>
            <a:srcRect/>
            <a:stretch>
              <a:fillRect/>
            </a:stretch>
          </p:blipFill>
          <p:spPr bwMode="auto">
            <a:xfrm>
              <a:off x="3505200" y="2426525"/>
              <a:ext cx="2028825" cy="1309902"/>
            </a:xfrm>
            <a:prstGeom prst="rect">
              <a:avLst/>
            </a:prstGeom>
            <a:noFill/>
          </p:spPr>
        </p:pic>
        <p:sp>
          <p:nvSpPr>
            <p:cNvPr id="117" name="TextBox 116"/>
            <p:cNvSpPr txBox="1"/>
            <p:nvPr/>
          </p:nvSpPr>
          <p:spPr>
            <a:xfrm rot="2027296">
              <a:off x="3955405" y="2593935"/>
              <a:ext cx="1143000" cy="646330"/>
            </a:xfrm>
            <a:prstGeom prst="rect">
              <a:avLst/>
            </a:prstGeom>
            <a:noFill/>
          </p:spPr>
          <p:txBody>
            <a:bodyPr wrap="square" rtlCol="0">
              <a:spAutoFit/>
            </a:bodyPr>
            <a:lstStyle/>
            <a:p>
              <a:pPr algn="ctr"/>
              <a:r>
                <a:rPr lang="en-US" i="1" dirty="0" smtClean="0">
                  <a:solidFill>
                    <a:schemeClr val="bg1"/>
                  </a:solidFill>
                </a:rPr>
                <a:t>Key Secure</a:t>
              </a:r>
              <a:endParaRPr lang="en-US" i="1" dirty="0">
                <a:solidFill>
                  <a:schemeClr val="bg1"/>
                </a:solidFill>
              </a:endParaRPr>
            </a:p>
          </p:txBody>
        </p:sp>
      </p:grpSp>
      <p:pic>
        <p:nvPicPr>
          <p:cNvPr id="1027" name="Picture 3" descr="C:\Documents and Settings\shelm\Local Settings\Temporary Internet Files\Content.IE5\DKRT2FAS\MC900434843[1].png"/>
          <p:cNvPicPr>
            <a:picLocks noChangeAspect="1" noChangeArrowheads="1"/>
          </p:cNvPicPr>
          <p:nvPr/>
        </p:nvPicPr>
        <p:blipFill>
          <a:blip r:embed="rId6" cstate="print">
            <a:duotone>
              <a:prstClr val="black"/>
              <a:schemeClr val="accent3">
                <a:tint val="45000"/>
                <a:satMod val="400000"/>
              </a:schemeClr>
            </a:duotone>
          </a:blip>
          <a:srcRect/>
          <a:stretch>
            <a:fillRect/>
          </a:stretch>
        </p:blipFill>
        <p:spPr bwMode="auto">
          <a:xfrm>
            <a:off x="2695124" y="5389652"/>
            <a:ext cx="762000" cy="762000"/>
          </a:xfrm>
          <a:prstGeom prst="rect">
            <a:avLst/>
          </a:prstGeom>
          <a:noFill/>
        </p:spPr>
      </p:pic>
      <p:sp>
        <p:nvSpPr>
          <p:cNvPr id="133" name="Freeform 132"/>
          <p:cNvSpPr/>
          <p:nvPr/>
        </p:nvSpPr>
        <p:spPr>
          <a:xfrm>
            <a:off x="2819400" y="5428593"/>
            <a:ext cx="597100" cy="519218"/>
          </a:xfrm>
          <a:custGeom>
            <a:avLst/>
            <a:gdLst>
              <a:gd name="connsiteX0" fmla="*/ 0 w 597100"/>
              <a:gd name="connsiteY0" fmla="*/ 66345 h 519218"/>
              <a:gd name="connsiteX1" fmla="*/ 533640 w 597100"/>
              <a:gd name="connsiteY1" fmla="*/ 0 h 519218"/>
              <a:gd name="connsiteX2" fmla="*/ 597100 w 597100"/>
              <a:gd name="connsiteY2" fmla="*/ 412490 h 519218"/>
              <a:gd name="connsiteX3" fmla="*/ 51921 w 597100"/>
              <a:gd name="connsiteY3" fmla="*/ 519218 h 519218"/>
              <a:gd name="connsiteX4" fmla="*/ 0 w 597100"/>
              <a:gd name="connsiteY4" fmla="*/ 66345 h 519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7100" h="519218">
                <a:moveTo>
                  <a:pt x="0" y="66345"/>
                </a:moveTo>
                <a:lnTo>
                  <a:pt x="533640" y="0"/>
                </a:lnTo>
                <a:lnTo>
                  <a:pt x="597100" y="412490"/>
                </a:lnTo>
                <a:lnTo>
                  <a:pt x="51921" y="519218"/>
                </a:lnTo>
                <a:lnTo>
                  <a:pt x="0" y="66345"/>
                </a:lnTo>
                <a:close/>
              </a:path>
            </a:pathLst>
          </a:custGeom>
          <a:solidFill>
            <a:schemeClr val="bg1">
              <a:lumMod val="85000"/>
            </a:schemeClr>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7" name="Straight Connector 136"/>
          <p:cNvCxnSpPr>
            <a:stCxn id="133" idx="0"/>
          </p:cNvCxnSpPr>
          <p:nvPr/>
        </p:nvCxnSpPr>
        <p:spPr>
          <a:xfrm flipV="1">
            <a:off x="2819400" y="2286000"/>
            <a:ext cx="1295400" cy="32089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133" idx="3"/>
          </p:cNvCxnSpPr>
          <p:nvPr/>
        </p:nvCxnSpPr>
        <p:spPr>
          <a:xfrm>
            <a:off x="2871321" y="5947811"/>
            <a:ext cx="1243479" cy="395182"/>
          </a:xfrm>
          <a:prstGeom prst="line">
            <a:avLst/>
          </a:prstGeom>
        </p:spPr>
        <p:style>
          <a:lnRef idx="1">
            <a:schemeClr val="accent1"/>
          </a:lnRef>
          <a:fillRef idx="0">
            <a:schemeClr val="accent1"/>
          </a:fillRef>
          <a:effectRef idx="0">
            <a:schemeClr val="accent1"/>
          </a:effectRef>
          <a:fontRef idx="minor">
            <a:schemeClr val="tx1"/>
          </a:fontRef>
        </p:style>
      </p:cxnSp>
      <p:pic>
        <p:nvPicPr>
          <p:cNvPr id="173" name="Picture 5" descr="Z:\Axis41 Brand\~ICONS\PNGs\browser.png"/>
          <p:cNvPicPr>
            <a:picLocks noChangeAspect="1" noChangeArrowheads="1"/>
          </p:cNvPicPr>
          <p:nvPr/>
        </p:nvPicPr>
        <p:blipFill>
          <a:blip r:embed="rId7" cstate="print"/>
          <a:srcRect/>
          <a:stretch>
            <a:fillRect/>
          </a:stretch>
        </p:blipFill>
        <p:spPr bwMode="auto">
          <a:xfrm>
            <a:off x="4419600" y="2685393"/>
            <a:ext cx="1577518" cy="914400"/>
          </a:xfrm>
          <a:prstGeom prst="rect">
            <a:avLst/>
          </a:prstGeom>
          <a:noFill/>
        </p:spPr>
      </p:pic>
      <p:graphicFrame>
        <p:nvGraphicFramePr>
          <p:cNvPr id="177" name="Table 176"/>
          <p:cNvGraphicFramePr>
            <a:graphicFrameLocks noGrp="1"/>
          </p:cNvGraphicFramePr>
          <p:nvPr/>
        </p:nvGraphicFramePr>
        <p:xfrm>
          <a:off x="6096000" y="2683701"/>
          <a:ext cx="2514600" cy="1144692"/>
        </p:xfrm>
        <a:graphic>
          <a:graphicData uri="http://schemas.openxmlformats.org/drawingml/2006/table">
            <a:tbl>
              <a:tblPr firstRow="1" bandRow="1">
                <a:tableStyleId>{69CF1AB2-1976-4502-BF36-3FF5EA218861}</a:tableStyleId>
              </a:tblPr>
              <a:tblGrid>
                <a:gridCol w="1295400"/>
                <a:gridCol w="1219200"/>
              </a:tblGrid>
              <a:tr h="211667">
                <a:tc>
                  <a:txBody>
                    <a:bodyPr/>
                    <a:lstStyle/>
                    <a:p>
                      <a:r>
                        <a:rPr lang="en-US" sz="800" b="0" dirty="0" smtClean="0"/>
                        <a:t>Unique</a:t>
                      </a:r>
                      <a:r>
                        <a:rPr lang="en-US" sz="800" b="0" baseline="0" dirty="0" smtClean="0"/>
                        <a:t> ID</a:t>
                      </a:r>
                      <a:endParaRPr lang="en-US" sz="800" b="0" dirty="0"/>
                    </a:p>
                  </a:txBody>
                  <a:tcPr/>
                </a:tc>
                <a:tc>
                  <a:txBody>
                    <a:bodyPr/>
                    <a:lstStyle/>
                    <a:p>
                      <a:r>
                        <a:rPr lang="en-US" sz="800" b="0" dirty="0" smtClean="0"/>
                        <a:t>Algorithm</a:t>
                      </a:r>
                      <a:endParaRPr lang="en-US" sz="800" b="0" dirty="0"/>
                    </a:p>
                  </a:txBody>
                  <a:tcPr/>
                </a:tc>
              </a:tr>
              <a:tr h="232833">
                <a:tc>
                  <a:txBody>
                    <a:bodyPr/>
                    <a:lstStyle/>
                    <a:p>
                      <a:r>
                        <a:rPr lang="en-US" sz="800" dirty="0" smtClean="0"/>
                        <a:t>Primary Key Name</a:t>
                      </a:r>
                      <a:endParaRPr lang="en-US" sz="800" dirty="0"/>
                    </a:p>
                  </a:txBody>
                  <a:tcPr/>
                </a:tc>
                <a:tc>
                  <a:txBody>
                    <a:bodyPr/>
                    <a:lstStyle/>
                    <a:p>
                      <a:r>
                        <a:rPr lang="en-US" sz="800" dirty="0" smtClean="0"/>
                        <a:t>Creation</a:t>
                      </a:r>
                      <a:r>
                        <a:rPr lang="en-US" sz="800" baseline="0" dirty="0" smtClean="0"/>
                        <a:t> Date</a:t>
                      </a:r>
                      <a:endParaRPr lang="en-US" sz="800" dirty="0"/>
                    </a:p>
                  </a:txBody>
                  <a:tcPr/>
                </a:tc>
              </a:tr>
              <a:tr h="232833">
                <a:tc>
                  <a:txBody>
                    <a:bodyPr/>
                    <a:lstStyle/>
                    <a:p>
                      <a:r>
                        <a:rPr lang="en-US" sz="800" dirty="0" smtClean="0"/>
                        <a:t>Other Key Names</a:t>
                      </a:r>
                      <a:endParaRPr lang="en-US" sz="800" dirty="0"/>
                    </a:p>
                  </a:txBody>
                  <a:tcPr/>
                </a:tc>
                <a:tc>
                  <a:txBody>
                    <a:bodyPr/>
                    <a:lstStyle/>
                    <a:p>
                      <a:r>
                        <a:rPr lang="en-US" sz="800" dirty="0" smtClean="0"/>
                        <a:t>Key Format</a:t>
                      </a:r>
                      <a:endParaRPr lang="en-US" sz="800" dirty="0"/>
                    </a:p>
                  </a:txBody>
                  <a:tcPr/>
                </a:tc>
              </a:tr>
              <a:tr h="232833">
                <a:tc>
                  <a:txBody>
                    <a:bodyPr/>
                    <a:lstStyle/>
                    <a:p>
                      <a:r>
                        <a:rPr lang="en-US" sz="800" dirty="0" smtClean="0"/>
                        <a:t>Owner</a:t>
                      </a:r>
                      <a:r>
                        <a:rPr lang="en-US" sz="800" baseline="0" dirty="0" smtClean="0"/>
                        <a:t> Username</a:t>
                      </a:r>
                      <a:endParaRPr lang="en-US" sz="800" dirty="0"/>
                    </a:p>
                  </a:txBody>
                  <a:tcPr/>
                </a:tc>
                <a:tc>
                  <a:txBody>
                    <a:bodyPr/>
                    <a:lstStyle/>
                    <a:p>
                      <a:r>
                        <a:rPr lang="en-US" sz="800" dirty="0" smtClean="0"/>
                        <a:t>Policy</a:t>
                      </a:r>
                      <a:endParaRPr lang="en-US" sz="800" dirty="0"/>
                    </a:p>
                  </a:txBody>
                  <a:tcPr/>
                </a:tc>
              </a:tr>
              <a:tr h="232833">
                <a:tc>
                  <a:txBody>
                    <a:bodyPr/>
                    <a:lstStyle/>
                    <a:p>
                      <a:r>
                        <a:rPr lang="en-US" sz="800" dirty="0" smtClean="0"/>
                        <a:t>Object Type</a:t>
                      </a:r>
                      <a:endParaRPr lang="en-US" sz="800" dirty="0"/>
                    </a:p>
                  </a:txBody>
                  <a:tcPr/>
                </a:tc>
                <a:tc>
                  <a:txBody>
                    <a:bodyPr/>
                    <a:lstStyle/>
                    <a:p>
                      <a:r>
                        <a:rPr lang="en-US" sz="800" dirty="0" smtClean="0"/>
                        <a:t>Key Size</a:t>
                      </a:r>
                      <a:endParaRPr lang="en-US" sz="800" dirty="0"/>
                    </a:p>
                  </a:txBody>
                  <a:tcPr/>
                </a:tc>
              </a:tr>
            </a:tbl>
          </a:graphicData>
        </a:graphic>
      </p:graphicFrame>
      <p:sp>
        <p:nvSpPr>
          <p:cNvPr id="179" name="Text Box 64"/>
          <p:cNvSpPr txBox="1">
            <a:spLocks noChangeArrowheads="1"/>
          </p:cNvSpPr>
          <p:nvPr/>
        </p:nvSpPr>
        <p:spPr bwMode="auto">
          <a:xfrm>
            <a:off x="5943600" y="2456793"/>
            <a:ext cx="1295400" cy="253916"/>
          </a:xfrm>
          <a:prstGeom prst="rect">
            <a:avLst/>
          </a:prstGeom>
          <a:noFill/>
          <a:ln w="9525" algn="ctr">
            <a:noFill/>
            <a:miter lim="800000"/>
            <a:headEnd/>
            <a:tailEnd/>
          </a:ln>
        </p:spPr>
        <p:txBody>
          <a:bodyPr wrap="square">
            <a:spAutoFit/>
          </a:bodyPr>
          <a:lstStyle/>
          <a:p>
            <a:pPr algn="ctr"/>
            <a:r>
              <a:rPr lang="en-US" sz="1000" b="1" dirty="0" smtClean="0">
                <a:solidFill>
                  <a:schemeClr val="tx1">
                    <a:lumMod val="65000"/>
                    <a:lumOff val="35000"/>
                  </a:schemeClr>
                </a:solidFill>
              </a:rPr>
              <a:t>Meta-Data Fields</a:t>
            </a:r>
            <a:endParaRPr lang="en-US" sz="1000" b="1" dirty="0">
              <a:solidFill>
                <a:schemeClr val="tx1">
                  <a:lumMod val="65000"/>
                  <a:lumOff val="35000"/>
                </a:schemeClr>
              </a:solidFill>
            </a:endParaRPr>
          </a:p>
        </p:txBody>
      </p:sp>
      <p:graphicFrame>
        <p:nvGraphicFramePr>
          <p:cNvPr id="197" name="Table 196"/>
          <p:cNvGraphicFramePr>
            <a:graphicFrameLocks noGrp="1"/>
          </p:cNvGraphicFramePr>
          <p:nvPr/>
        </p:nvGraphicFramePr>
        <p:xfrm>
          <a:off x="6096000" y="5499861"/>
          <a:ext cx="2514600" cy="679026"/>
        </p:xfrm>
        <a:graphic>
          <a:graphicData uri="http://schemas.openxmlformats.org/drawingml/2006/table">
            <a:tbl>
              <a:tblPr firstRow="1" bandRow="1">
                <a:tableStyleId>{69CF1AB2-1976-4502-BF36-3FF5EA218861}</a:tableStyleId>
              </a:tblPr>
              <a:tblGrid>
                <a:gridCol w="2514600"/>
              </a:tblGrid>
              <a:tr h="211667">
                <a:tc>
                  <a:txBody>
                    <a:bodyPr/>
                    <a:lstStyle/>
                    <a:p>
                      <a:r>
                        <a:rPr lang="en-US" sz="800" b="0" dirty="0" smtClean="0"/>
                        <a:t>Key Creation</a:t>
                      </a:r>
                      <a:endParaRPr lang="en-US" sz="800" b="0" dirty="0"/>
                    </a:p>
                  </a:txBody>
                  <a:tcPr/>
                </a:tc>
              </a:tr>
              <a:tr h="232833">
                <a:tc>
                  <a:txBody>
                    <a:bodyPr/>
                    <a:lstStyle/>
                    <a:p>
                      <a:r>
                        <a:rPr lang="en-US" sz="800" dirty="0" smtClean="0"/>
                        <a:t>Key Deletion</a:t>
                      </a:r>
                      <a:endParaRPr lang="en-US" sz="800" dirty="0"/>
                    </a:p>
                  </a:txBody>
                  <a:tcPr/>
                </a:tc>
              </a:tr>
              <a:tr h="232833">
                <a:tc>
                  <a:txBody>
                    <a:bodyPr/>
                    <a:lstStyle/>
                    <a:p>
                      <a:r>
                        <a:rPr lang="en-US" sz="800" dirty="0" smtClean="0"/>
                        <a:t>Key</a:t>
                      </a:r>
                      <a:r>
                        <a:rPr lang="en-US" sz="800" baseline="0" dirty="0" smtClean="0"/>
                        <a:t> Modification</a:t>
                      </a:r>
                      <a:endParaRPr lang="en-US" sz="800" dirty="0"/>
                    </a:p>
                  </a:txBody>
                  <a:tcPr/>
                </a:tc>
              </a:tr>
            </a:tbl>
          </a:graphicData>
        </a:graphic>
      </p:graphicFrame>
      <p:sp>
        <p:nvSpPr>
          <p:cNvPr id="198" name="Text Box 64"/>
          <p:cNvSpPr txBox="1">
            <a:spLocks noChangeArrowheads="1"/>
          </p:cNvSpPr>
          <p:nvPr/>
        </p:nvSpPr>
        <p:spPr bwMode="auto">
          <a:xfrm>
            <a:off x="6024750" y="5276193"/>
            <a:ext cx="1295400" cy="253916"/>
          </a:xfrm>
          <a:prstGeom prst="rect">
            <a:avLst/>
          </a:prstGeom>
          <a:noFill/>
          <a:ln w="9525" algn="ctr">
            <a:noFill/>
            <a:miter lim="800000"/>
            <a:headEnd/>
            <a:tailEnd/>
          </a:ln>
        </p:spPr>
        <p:txBody>
          <a:bodyPr wrap="square">
            <a:spAutoFit/>
          </a:bodyPr>
          <a:lstStyle/>
          <a:p>
            <a:r>
              <a:rPr lang="en-US" sz="1000" b="1" dirty="0" smtClean="0">
                <a:solidFill>
                  <a:schemeClr val="tx1">
                    <a:lumMod val="65000"/>
                    <a:lumOff val="35000"/>
                  </a:schemeClr>
                </a:solidFill>
              </a:rPr>
              <a:t>Logged Events</a:t>
            </a:r>
            <a:endParaRPr lang="en-US" sz="1000" b="1" dirty="0">
              <a:solidFill>
                <a:schemeClr val="tx1">
                  <a:lumMod val="65000"/>
                  <a:lumOff val="35000"/>
                </a:schemeClr>
              </a:solidFill>
            </a:endParaRPr>
          </a:p>
        </p:txBody>
      </p:sp>
      <p:pic>
        <p:nvPicPr>
          <p:cNvPr id="204" name="Picture 6" descr="Z:\Axis41 Brand\~ICONS\PNGs\appliance_box_3.png"/>
          <p:cNvPicPr>
            <a:picLocks noChangeAspect="1" noChangeArrowheads="1"/>
          </p:cNvPicPr>
          <p:nvPr/>
        </p:nvPicPr>
        <p:blipFill>
          <a:blip r:embed="rId8" cstate="email">
            <a:grayscl/>
            <a:lum bright="30000"/>
          </a:blip>
          <a:srcRect/>
          <a:stretch>
            <a:fillRect/>
          </a:stretch>
        </p:blipFill>
        <p:spPr bwMode="auto">
          <a:xfrm>
            <a:off x="152400" y="3294993"/>
            <a:ext cx="1141358" cy="766781"/>
          </a:xfrm>
          <a:prstGeom prst="rect">
            <a:avLst/>
          </a:prstGeom>
          <a:noFill/>
        </p:spPr>
      </p:pic>
      <p:pic>
        <p:nvPicPr>
          <p:cNvPr id="205" name="Picture 6" descr="Z:\Axis41 Brand\~ICONS\PNGs\appliance_box_3.png"/>
          <p:cNvPicPr>
            <a:picLocks noChangeAspect="1" noChangeArrowheads="1"/>
          </p:cNvPicPr>
          <p:nvPr/>
        </p:nvPicPr>
        <p:blipFill>
          <a:blip r:embed="rId8" cstate="email">
            <a:grayscl/>
            <a:lum bright="30000"/>
          </a:blip>
          <a:srcRect/>
          <a:stretch>
            <a:fillRect/>
          </a:stretch>
        </p:blipFill>
        <p:spPr bwMode="auto">
          <a:xfrm>
            <a:off x="152400" y="3142593"/>
            <a:ext cx="1141358" cy="766781"/>
          </a:xfrm>
          <a:prstGeom prst="rect">
            <a:avLst/>
          </a:prstGeom>
          <a:noFill/>
        </p:spPr>
      </p:pic>
      <p:pic>
        <p:nvPicPr>
          <p:cNvPr id="206" name="Picture 6" descr="Z:\Axis41 Brand\~ICONS\PNGs\key.png"/>
          <p:cNvPicPr>
            <a:picLocks noChangeAspect="1" noChangeArrowheads="1"/>
          </p:cNvPicPr>
          <p:nvPr/>
        </p:nvPicPr>
        <p:blipFill>
          <a:blip r:embed="rId9" cstate="email">
            <a:grayscl/>
            <a:lum bright="30000"/>
          </a:blip>
          <a:srcRect/>
          <a:stretch>
            <a:fillRect/>
          </a:stretch>
        </p:blipFill>
        <p:spPr bwMode="auto">
          <a:xfrm>
            <a:off x="381000" y="3294993"/>
            <a:ext cx="335931" cy="228600"/>
          </a:xfrm>
          <a:prstGeom prst="rect">
            <a:avLst/>
          </a:prstGeom>
          <a:noFill/>
          <a:effectLst>
            <a:outerShdw blurRad="50800" dist="38100" dir="2700000" algn="tl" rotWithShape="0">
              <a:prstClr val="black">
                <a:alpha val="40000"/>
              </a:prstClr>
            </a:outerShdw>
          </a:effectLst>
        </p:spPr>
      </p:pic>
      <p:pic>
        <p:nvPicPr>
          <p:cNvPr id="207" name="Picture 6" descr="Z:\Axis41 Brand\~ICONS\PNGs\key.png"/>
          <p:cNvPicPr>
            <a:picLocks noChangeAspect="1" noChangeArrowheads="1"/>
          </p:cNvPicPr>
          <p:nvPr/>
        </p:nvPicPr>
        <p:blipFill>
          <a:blip r:embed="rId9" cstate="email">
            <a:grayscl/>
            <a:lum bright="30000"/>
          </a:blip>
          <a:srcRect/>
          <a:stretch>
            <a:fillRect/>
          </a:stretch>
        </p:blipFill>
        <p:spPr bwMode="auto">
          <a:xfrm>
            <a:off x="533400" y="3371193"/>
            <a:ext cx="335931" cy="228600"/>
          </a:xfrm>
          <a:prstGeom prst="rect">
            <a:avLst/>
          </a:prstGeom>
          <a:noFill/>
          <a:effectLst>
            <a:outerShdw blurRad="50800" dist="38100" dir="2700000" algn="tl" rotWithShape="0">
              <a:prstClr val="black">
                <a:alpha val="40000"/>
              </a:prstClr>
            </a:outerShdw>
          </a:effectLst>
        </p:spPr>
      </p:pic>
      <p:pic>
        <p:nvPicPr>
          <p:cNvPr id="208" name="Picture 6" descr="Z:\Axis41 Brand\~ICONS\PNGs\key.png"/>
          <p:cNvPicPr>
            <a:picLocks noChangeAspect="1" noChangeArrowheads="1"/>
          </p:cNvPicPr>
          <p:nvPr/>
        </p:nvPicPr>
        <p:blipFill>
          <a:blip r:embed="rId9" cstate="email">
            <a:grayscl/>
            <a:lum bright="30000"/>
          </a:blip>
          <a:srcRect/>
          <a:stretch>
            <a:fillRect/>
          </a:stretch>
        </p:blipFill>
        <p:spPr bwMode="auto">
          <a:xfrm>
            <a:off x="685800" y="3447393"/>
            <a:ext cx="335931" cy="228600"/>
          </a:xfrm>
          <a:prstGeom prst="rect">
            <a:avLst/>
          </a:prstGeom>
          <a:noFill/>
          <a:effectLst>
            <a:outerShdw blurRad="50800" dist="38100" dir="2700000" algn="tl" rotWithShape="0">
              <a:prstClr val="black">
                <a:alpha val="40000"/>
              </a:prstClr>
            </a:outerShdw>
          </a:effectLst>
        </p:spPr>
      </p:pic>
      <p:pic>
        <p:nvPicPr>
          <p:cNvPr id="209" name="Picture 6" descr="Z:\Axis41 Brand\~ICONS\PNGs\appliance_box_3.png"/>
          <p:cNvPicPr>
            <a:picLocks noChangeAspect="1" noChangeArrowheads="1"/>
          </p:cNvPicPr>
          <p:nvPr/>
        </p:nvPicPr>
        <p:blipFill>
          <a:blip r:embed="rId8" cstate="email">
            <a:grayscl/>
            <a:lum bright="30000"/>
          </a:blip>
          <a:srcRect/>
          <a:stretch>
            <a:fillRect/>
          </a:stretch>
        </p:blipFill>
        <p:spPr bwMode="auto">
          <a:xfrm>
            <a:off x="1219200" y="2761593"/>
            <a:ext cx="1141358" cy="766781"/>
          </a:xfrm>
          <a:prstGeom prst="rect">
            <a:avLst/>
          </a:prstGeom>
          <a:noFill/>
        </p:spPr>
      </p:pic>
      <p:pic>
        <p:nvPicPr>
          <p:cNvPr id="210" name="Picture 6" descr="Z:\Axis41 Brand\~ICONS\PNGs\appliance_box_3.png"/>
          <p:cNvPicPr>
            <a:picLocks noChangeAspect="1" noChangeArrowheads="1"/>
          </p:cNvPicPr>
          <p:nvPr/>
        </p:nvPicPr>
        <p:blipFill>
          <a:blip r:embed="rId8" cstate="email">
            <a:grayscl/>
            <a:lum bright="30000"/>
          </a:blip>
          <a:srcRect/>
          <a:stretch>
            <a:fillRect/>
          </a:stretch>
        </p:blipFill>
        <p:spPr bwMode="auto">
          <a:xfrm>
            <a:off x="1219200" y="2609193"/>
            <a:ext cx="1141358" cy="766781"/>
          </a:xfrm>
          <a:prstGeom prst="rect">
            <a:avLst/>
          </a:prstGeom>
          <a:noFill/>
        </p:spPr>
      </p:pic>
      <p:pic>
        <p:nvPicPr>
          <p:cNvPr id="211" name="Picture 6" descr="Z:\Axis41 Brand\~ICONS\PNGs\key.png"/>
          <p:cNvPicPr>
            <a:picLocks noChangeAspect="1" noChangeArrowheads="1"/>
          </p:cNvPicPr>
          <p:nvPr/>
        </p:nvPicPr>
        <p:blipFill>
          <a:blip r:embed="rId9" cstate="email">
            <a:grayscl/>
            <a:lum bright="30000"/>
          </a:blip>
          <a:srcRect/>
          <a:stretch>
            <a:fillRect/>
          </a:stretch>
        </p:blipFill>
        <p:spPr bwMode="auto">
          <a:xfrm>
            <a:off x="1447800" y="2761593"/>
            <a:ext cx="335931" cy="228600"/>
          </a:xfrm>
          <a:prstGeom prst="rect">
            <a:avLst/>
          </a:prstGeom>
          <a:noFill/>
          <a:effectLst>
            <a:outerShdw blurRad="50800" dist="38100" dir="2700000" algn="tl" rotWithShape="0">
              <a:prstClr val="black">
                <a:alpha val="40000"/>
              </a:prstClr>
            </a:outerShdw>
          </a:effectLst>
        </p:spPr>
      </p:pic>
      <p:pic>
        <p:nvPicPr>
          <p:cNvPr id="212" name="Picture 6" descr="Z:\Axis41 Brand\~ICONS\PNGs\key.png"/>
          <p:cNvPicPr>
            <a:picLocks noChangeAspect="1" noChangeArrowheads="1"/>
          </p:cNvPicPr>
          <p:nvPr/>
        </p:nvPicPr>
        <p:blipFill>
          <a:blip r:embed="rId9" cstate="email">
            <a:grayscl/>
            <a:lum bright="30000"/>
          </a:blip>
          <a:srcRect/>
          <a:stretch>
            <a:fillRect/>
          </a:stretch>
        </p:blipFill>
        <p:spPr bwMode="auto">
          <a:xfrm>
            <a:off x="1600200" y="2837793"/>
            <a:ext cx="335931" cy="228600"/>
          </a:xfrm>
          <a:prstGeom prst="rect">
            <a:avLst/>
          </a:prstGeom>
          <a:noFill/>
          <a:effectLst>
            <a:outerShdw blurRad="50800" dist="38100" dir="2700000" algn="tl" rotWithShape="0">
              <a:prstClr val="black">
                <a:alpha val="40000"/>
              </a:prstClr>
            </a:outerShdw>
          </a:effectLst>
        </p:spPr>
      </p:pic>
      <p:pic>
        <p:nvPicPr>
          <p:cNvPr id="213" name="Picture 6" descr="Z:\Axis41 Brand\~ICONS\PNGs\key.png"/>
          <p:cNvPicPr>
            <a:picLocks noChangeAspect="1" noChangeArrowheads="1"/>
          </p:cNvPicPr>
          <p:nvPr/>
        </p:nvPicPr>
        <p:blipFill>
          <a:blip r:embed="rId9" cstate="email">
            <a:grayscl/>
            <a:lum bright="30000"/>
          </a:blip>
          <a:srcRect/>
          <a:stretch>
            <a:fillRect/>
          </a:stretch>
        </p:blipFill>
        <p:spPr bwMode="auto">
          <a:xfrm>
            <a:off x="1752600" y="2913993"/>
            <a:ext cx="335931" cy="228600"/>
          </a:xfrm>
          <a:prstGeom prst="rect">
            <a:avLst/>
          </a:prstGeom>
          <a:noFill/>
          <a:effectLst>
            <a:outerShdw blurRad="50800" dist="38100" dir="2700000" algn="tl" rotWithShape="0">
              <a:prstClr val="black">
                <a:alpha val="40000"/>
              </a:prstClr>
            </a:outerShdw>
          </a:effectLst>
        </p:spPr>
      </p:pic>
      <p:grpSp>
        <p:nvGrpSpPr>
          <p:cNvPr id="6" name="Group 217"/>
          <p:cNvGrpSpPr/>
          <p:nvPr/>
        </p:nvGrpSpPr>
        <p:grpSpPr>
          <a:xfrm>
            <a:off x="2286000" y="3447393"/>
            <a:ext cx="1111581" cy="685800"/>
            <a:chOff x="6656696" y="2211406"/>
            <a:chExt cx="1111581" cy="685800"/>
          </a:xfrm>
        </p:grpSpPr>
        <p:sp>
          <p:nvSpPr>
            <p:cNvPr id="214" name="Line 62"/>
            <p:cNvSpPr>
              <a:spLocks noChangeShapeType="1"/>
            </p:cNvSpPr>
            <p:nvPr/>
          </p:nvSpPr>
          <p:spPr bwMode="auto">
            <a:xfrm flipH="1">
              <a:off x="7306761" y="2348509"/>
              <a:ext cx="14287" cy="409575"/>
            </a:xfrm>
            <a:prstGeom prst="line">
              <a:avLst/>
            </a:prstGeom>
            <a:noFill/>
            <a:ln w="28575">
              <a:solidFill>
                <a:schemeClr val="bg2"/>
              </a:solidFill>
              <a:round/>
              <a:headEnd type="triangle" w="med" len="med"/>
              <a:tailEnd type="triangle" w="med" len="med"/>
            </a:ln>
          </p:spPr>
          <p:txBody>
            <a:bodyPr/>
            <a:lstStyle/>
            <a:p>
              <a:endParaRPr lang="en-US" dirty="0">
                <a:solidFill>
                  <a:schemeClr val="bg2">
                    <a:lumMod val="10000"/>
                  </a:schemeClr>
                </a:solidFill>
              </a:endParaRPr>
            </a:p>
          </p:txBody>
        </p:sp>
        <p:pic>
          <p:nvPicPr>
            <p:cNvPr id="215" name="Picture 3" descr="Z:\Axis41 Brand\~ICONS\PNGs\computer_board.png"/>
            <p:cNvPicPr>
              <a:picLocks noChangeAspect="1" noChangeArrowheads="1"/>
            </p:cNvPicPr>
            <p:nvPr/>
          </p:nvPicPr>
          <p:blipFill>
            <a:blip r:embed="rId10" cstate="email">
              <a:grayscl/>
              <a:lum bright="30000"/>
            </a:blip>
            <a:srcRect/>
            <a:stretch>
              <a:fillRect/>
            </a:stretch>
          </p:blipFill>
          <p:spPr bwMode="auto">
            <a:xfrm>
              <a:off x="6656696" y="2211406"/>
              <a:ext cx="1111581" cy="685800"/>
            </a:xfrm>
            <a:prstGeom prst="rect">
              <a:avLst/>
            </a:prstGeom>
            <a:noFill/>
          </p:spPr>
        </p:pic>
        <p:pic>
          <p:nvPicPr>
            <p:cNvPr id="216" name="Picture 6" descr="Z:\Axis41 Brand\~ICONS\PNGs\key.png"/>
            <p:cNvPicPr>
              <a:picLocks noChangeAspect="1" noChangeArrowheads="1"/>
            </p:cNvPicPr>
            <p:nvPr/>
          </p:nvPicPr>
          <p:blipFill>
            <a:blip r:embed="rId9" cstate="email">
              <a:grayscl/>
              <a:lum bright="30000"/>
            </a:blip>
            <a:srcRect/>
            <a:stretch>
              <a:fillRect/>
            </a:stretch>
          </p:blipFill>
          <p:spPr bwMode="auto">
            <a:xfrm>
              <a:off x="6934200" y="2362200"/>
              <a:ext cx="335931" cy="228600"/>
            </a:xfrm>
            <a:prstGeom prst="rect">
              <a:avLst/>
            </a:prstGeom>
            <a:noFill/>
            <a:effectLst>
              <a:outerShdw blurRad="50800" dist="38100" dir="2700000" algn="tl" rotWithShape="0">
                <a:prstClr val="black">
                  <a:alpha val="40000"/>
                </a:prstClr>
              </a:outerShdw>
            </a:effectLst>
          </p:spPr>
        </p:pic>
        <p:pic>
          <p:nvPicPr>
            <p:cNvPr id="217" name="Picture 6" descr="Z:\Axis41 Brand\~ICONS\PNGs\key.png"/>
            <p:cNvPicPr>
              <a:picLocks noChangeAspect="1" noChangeArrowheads="1"/>
            </p:cNvPicPr>
            <p:nvPr/>
          </p:nvPicPr>
          <p:blipFill>
            <a:blip r:embed="rId9" cstate="email">
              <a:grayscl/>
              <a:lum bright="30000"/>
            </a:blip>
            <a:srcRect/>
            <a:stretch>
              <a:fillRect/>
            </a:stretch>
          </p:blipFill>
          <p:spPr bwMode="auto">
            <a:xfrm>
              <a:off x="7086600" y="2438400"/>
              <a:ext cx="335931" cy="228600"/>
            </a:xfrm>
            <a:prstGeom prst="rect">
              <a:avLst/>
            </a:prstGeom>
            <a:noFill/>
            <a:effectLst>
              <a:outerShdw blurRad="50800" dist="38100" dir="2700000" algn="tl" rotWithShape="0">
                <a:prstClr val="black">
                  <a:alpha val="40000"/>
                </a:prstClr>
              </a:outerShdw>
            </a:effectLst>
          </p:spPr>
        </p:pic>
      </p:grpSp>
      <p:graphicFrame>
        <p:nvGraphicFramePr>
          <p:cNvPr id="229" name="Table 228"/>
          <p:cNvGraphicFramePr>
            <a:graphicFrameLocks noGrp="1"/>
          </p:cNvGraphicFramePr>
          <p:nvPr/>
        </p:nvGraphicFramePr>
        <p:xfrm>
          <a:off x="4267200" y="4000367"/>
          <a:ext cx="4267200" cy="1144692"/>
        </p:xfrm>
        <a:graphic>
          <a:graphicData uri="http://schemas.openxmlformats.org/drawingml/2006/table">
            <a:tbl>
              <a:tblPr firstRow="1" bandRow="1">
                <a:tableStyleId>{69CF1AB2-1976-4502-BF36-3FF5EA218861}</a:tableStyleId>
              </a:tblPr>
              <a:tblGrid>
                <a:gridCol w="1371600"/>
                <a:gridCol w="1447800"/>
                <a:gridCol w="1447800"/>
              </a:tblGrid>
              <a:tr h="211667">
                <a:tc>
                  <a:txBody>
                    <a:bodyPr/>
                    <a:lstStyle/>
                    <a:p>
                      <a:r>
                        <a:rPr lang="en-US" sz="800" b="0" dirty="0" smtClean="0"/>
                        <a:t>Sign</a:t>
                      </a:r>
                      <a:endParaRPr lang="en-US" sz="800" b="0" dirty="0"/>
                    </a:p>
                  </a:txBody>
                  <a:tcPr/>
                </a:tc>
                <a:tc>
                  <a:txBody>
                    <a:bodyPr/>
                    <a:lstStyle/>
                    <a:p>
                      <a:r>
                        <a:rPr lang="en-US" sz="800" b="0" dirty="0" smtClean="0"/>
                        <a:t>Verify</a:t>
                      </a:r>
                      <a:endParaRPr lang="en-US" sz="8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0" dirty="0" smtClean="0">
                          <a:latin typeface="Calibri"/>
                          <a:ea typeface="Calibri"/>
                          <a:cs typeface="Times New Roman"/>
                        </a:rPr>
                        <a:t>CKA_EXTRACTABLE</a:t>
                      </a:r>
                    </a:p>
                  </a:txBody>
                  <a:tcPr/>
                </a:tc>
              </a:tr>
              <a:tr h="232833">
                <a:tc>
                  <a:txBody>
                    <a:bodyPr/>
                    <a:lstStyle/>
                    <a:p>
                      <a:r>
                        <a:rPr lang="en-US" sz="800" dirty="0" smtClean="0"/>
                        <a:t>Encrypt</a:t>
                      </a:r>
                      <a:endParaRPr lang="en-US" sz="800" dirty="0"/>
                    </a:p>
                  </a:txBody>
                  <a:tcPr/>
                </a:tc>
                <a:tc>
                  <a:txBody>
                    <a:bodyPr/>
                    <a:lstStyle/>
                    <a:p>
                      <a:r>
                        <a:rPr lang="en-US" sz="800" dirty="0" smtClean="0"/>
                        <a:t>Decrypt</a:t>
                      </a:r>
                      <a:endParaRPr lang="en-US"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latin typeface="Calibri"/>
                          <a:ea typeface="Calibri"/>
                          <a:cs typeface="Times New Roman"/>
                        </a:rPr>
                        <a:t>CKA_NEVER_EXTRACTABLE</a:t>
                      </a:r>
                      <a:endParaRPr lang="en-US" sz="800" dirty="0"/>
                    </a:p>
                  </a:txBody>
                  <a:tcPr/>
                </a:tc>
              </a:tr>
              <a:tr h="232833">
                <a:tc>
                  <a:txBody>
                    <a:bodyPr/>
                    <a:lstStyle/>
                    <a:p>
                      <a:r>
                        <a:rPr lang="en-US" sz="800" dirty="0" smtClean="0"/>
                        <a:t>Wrap Key</a:t>
                      </a:r>
                      <a:endParaRPr lang="en-US" sz="800" dirty="0"/>
                    </a:p>
                  </a:txBody>
                  <a:tcPr/>
                </a:tc>
                <a:tc>
                  <a:txBody>
                    <a:bodyPr/>
                    <a:lstStyle/>
                    <a:p>
                      <a:r>
                        <a:rPr lang="en-US" sz="800" dirty="0" smtClean="0"/>
                        <a:t>Unwrap Key</a:t>
                      </a:r>
                      <a:endParaRPr lang="en-US"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latin typeface="Calibri"/>
                          <a:ea typeface="Calibri"/>
                          <a:cs typeface="Times New Roman"/>
                        </a:rPr>
                        <a:t>CKA_ALWAYS_SENSITIVE*</a:t>
                      </a:r>
                      <a:endParaRPr lang="en-US" sz="800" dirty="0"/>
                    </a:p>
                  </a:txBody>
                  <a:tcPr/>
                </a:tc>
              </a:tr>
              <a:tr h="232833">
                <a:tc>
                  <a:txBody>
                    <a:bodyPr/>
                    <a:lstStyle/>
                    <a:p>
                      <a:r>
                        <a:rPr lang="en-US" sz="800" dirty="0" smtClean="0"/>
                        <a:t>Derive Key</a:t>
                      </a:r>
                      <a:endParaRPr lang="en-US" sz="800" dirty="0"/>
                    </a:p>
                  </a:txBody>
                  <a:tcPr/>
                </a:tc>
                <a:tc>
                  <a:txBody>
                    <a:bodyPr/>
                    <a:lstStyle/>
                    <a:p>
                      <a:r>
                        <a:rPr lang="en-US" sz="800" dirty="0" smtClean="0"/>
                        <a:t>Content Commitment</a:t>
                      </a:r>
                      <a:endParaRPr lang="en-US"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latin typeface="Calibri"/>
                          <a:ea typeface="Calibri"/>
                          <a:cs typeface="Times New Roman"/>
                        </a:rPr>
                        <a:t>CKA_MODIFIABLE</a:t>
                      </a:r>
                    </a:p>
                  </a:txBody>
                  <a:tcPr/>
                </a:tc>
              </a:tr>
              <a:tr h="232833">
                <a:tc>
                  <a:txBody>
                    <a:bodyPr/>
                    <a:lstStyle/>
                    <a:p>
                      <a:pPr marL="0" marR="0">
                        <a:spcBef>
                          <a:spcPts val="0"/>
                        </a:spcBef>
                        <a:spcAft>
                          <a:spcPts val="0"/>
                        </a:spcAft>
                      </a:pPr>
                      <a:r>
                        <a:rPr lang="en-US" sz="800" dirty="0" smtClean="0">
                          <a:latin typeface="Calibri"/>
                          <a:ea typeface="Calibri"/>
                          <a:cs typeface="Times New Roman"/>
                        </a:rPr>
                        <a:t>CKA_PRIVATE</a:t>
                      </a:r>
                      <a:endParaRPr lang="en-US" sz="800" dirty="0">
                        <a:latin typeface="Calibri"/>
                        <a:ea typeface="Calibri"/>
                        <a:cs typeface="Times New Roman"/>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latin typeface="Calibri"/>
                          <a:ea typeface="Calibri"/>
                          <a:cs typeface="Times New Roman"/>
                        </a:rPr>
                        <a:t>CKA_SENSITIVE*</a:t>
                      </a:r>
                    </a:p>
                  </a:txBody>
                  <a:tcPr/>
                </a:tc>
                <a:tc>
                  <a:txBody>
                    <a:bodyPr/>
                    <a:lstStyle/>
                    <a:p>
                      <a:endParaRPr lang="en-US" sz="800" dirty="0"/>
                    </a:p>
                  </a:txBody>
                  <a:tcPr/>
                </a:tc>
              </a:tr>
            </a:tbl>
          </a:graphicData>
        </a:graphic>
      </p:graphicFrame>
      <p:sp>
        <p:nvSpPr>
          <p:cNvPr id="230" name="Text Box 64"/>
          <p:cNvSpPr txBox="1">
            <a:spLocks noChangeArrowheads="1"/>
          </p:cNvSpPr>
          <p:nvPr/>
        </p:nvSpPr>
        <p:spPr bwMode="auto">
          <a:xfrm>
            <a:off x="4267200" y="3773459"/>
            <a:ext cx="1600200" cy="246221"/>
          </a:xfrm>
          <a:prstGeom prst="rect">
            <a:avLst/>
          </a:prstGeom>
          <a:noFill/>
          <a:ln w="9525" algn="ctr">
            <a:noFill/>
            <a:miter lim="800000"/>
            <a:headEnd/>
            <a:tailEnd/>
          </a:ln>
        </p:spPr>
        <p:txBody>
          <a:bodyPr wrap="square">
            <a:spAutoFit/>
          </a:bodyPr>
          <a:lstStyle/>
          <a:p>
            <a:r>
              <a:rPr lang="en-US" sz="1000" b="1" dirty="0" smtClean="0">
                <a:solidFill>
                  <a:schemeClr val="tx1">
                    <a:lumMod val="65000"/>
                    <a:lumOff val="35000"/>
                  </a:schemeClr>
                </a:solidFill>
              </a:rPr>
              <a:t>Attribute Descriptions</a:t>
            </a:r>
            <a:endParaRPr lang="en-US" sz="1000" b="1" dirty="0">
              <a:solidFill>
                <a:schemeClr val="tx1">
                  <a:lumMod val="65000"/>
                  <a:lumOff val="35000"/>
                </a:schemeClr>
              </a:solidFill>
            </a:endParaRPr>
          </a:p>
        </p:txBody>
      </p:sp>
      <p:sp>
        <p:nvSpPr>
          <p:cNvPr id="53" name="Title 1"/>
          <p:cNvSpPr txBox="1">
            <a:spLocks/>
          </p:cNvSpPr>
          <p:nvPr/>
        </p:nvSpPr>
        <p:spPr bwMode="auto">
          <a:xfrm>
            <a:off x="485775" y="-7192"/>
            <a:ext cx="7515225" cy="792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6C286B"/>
                </a:solidFill>
                <a:effectLst/>
                <a:uLnTx/>
                <a:uFillTx/>
                <a:latin typeface="+mj-lt"/>
                <a:ea typeface="+mj-ea"/>
                <a:cs typeface="+mj-cs"/>
              </a:rPr>
              <a:t>Key</a:t>
            </a:r>
            <a:r>
              <a:rPr kumimoji="0" lang="en-US" sz="2400" b="0" i="0" u="none" strike="noStrike" kern="0" cap="none" spc="0" normalizeH="0" noProof="0" dirty="0" smtClean="0">
                <a:ln>
                  <a:noFill/>
                </a:ln>
                <a:solidFill>
                  <a:srgbClr val="6C286B"/>
                </a:solidFill>
                <a:effectLst/>
                <a:uLnTx/>
                <a:uFillTx/>
                <a:latin typeface="+mj-lt"/>
                <a:ea typeface="+mj-ea"/>
                <a:cs typeface="+mj-cs"/>
              </a:rPr>
              <a:t> Monitoring</a:t>
            </a:r>
            <a:r>
              <a:rPr kumimoji="0" lang="en-US" sz="2000" b="0" i="0" u="none" strike="noStrike" kern="0" cap="none" spc="0" normalizeH="0" baseline="0" noProof="0" dirty="0" smtClean="0">
                <a:ln>
                  <a:noFill/>
                </a:ln>
                <a:solidFill>
                  <a:srgbClr val="6C286B"/>
                </a:solidFill>
                <a:effectLst/>
                <a:uLnTx/>
                <a:uFillTx/>
                <a:latin typeface="+mj-lt"/>
                <a:ea typeface="+mj-ea"/>
                <a:cs typeface="+mj-cs"/>
              </a:rPr>
              <a:t/>
            </a:r>
            <a:br>
              <a:rPr kumimoji="0" lang="en-US" sz="2000" b="0" i="0" u="none" strike="noStrike" kern="0" cap="none" spc="0" normalizeH="0" baseline="0" noProof="0" dirty="0" smtClean="0">
                <a:ln>
                  <a:noFill/>
                </a:ln>
                <a:solidFill>
                  <a:srgbClr val="6C286B"/>
                </a:solidFill>
                <a:effectLst/>
                <a:uLnTx/>
                <a:uFillTx/>
                <a:latin typeface="+mj-lt"/>
                <a:ea typeface="+mj-ea"/>
                <a:cs typeface="+mj-cs"/>
              </a:rPr>
            </a:br>
            <a:r>
              <a:rPr kumimoji="0" lang="en-US" sz="1600" b="0" i="1" u="none" strike="noStrike" kern="0" cap="none" spc="0" normalizeH="0" baseline="0" noProof="0" dirty="0" smtClean="0">
                <a:ln>
                  <a:noFill/>
                </a:ln>
                <a:solidFill>
                  <a:schemeClr val="tx1">
                    <a:lumMod val="75000"/>
                  </a:schemeClr>
                </a:solidFill>
                <a:effectLst/>
                <a:uLnTx/>
                <a:uFillTx/>
                <a:latin typeface="+mj-lt"/>
                <a:ea typeface="+mj-ea"/>
                <a:cs typeface="+mj-cs"/>
              </a:rPr>
              <a:t>Improved Insight and Security</a:t>
            </a:r>
            <a:r>
              <a:rPr kumimoji="0" lang="en-US" sz="1600" b="0" i="1" u="none" strike="noStrike" kern="0" cap="none" spc="0" normalizeH="0" noProof="0" dirty="0" smtClean="0">
                <a:ln>
                  <a:noFill/>
                </a:ln>
                <a:solidFill>
                  <a:schemeClr val="tx1">
                    <a:lumMod val="75000"/>
                  </a:schemeClr>
                </a:solidFill>
                <a:effectLst/>
                <a:uLnTx/>
                <a:uFillTx/>
                <a:latin typeface="+mj-lt"/>
                <a:ea typeface="+mj-ea"/>
                <a:cs typeface="+mj-cs"/>
              </a:rPr>
              <a:t> Through Monitoring of Key Attributes </a:t>
            </a:r>
            <a:endParaRPr kumimoji="0" lang="en-US" sz="2000" b="0" i="1" u="none" strike="noStrike" kern="0" cap="none" spc="0" normalizeH="0" baseline="0" noProof="0" dirty="0">
              <a:ln>
                <a:noFill/>
              </a:ln>
              <a:solidFill>
                <a:schemeClr val="tx1">
                  <a:lumMod val="75000"/>
                </a:schemeClr>
              </a:solidFill>
              <a:effectLst/>
              <a:uLnTx/>
              <a:uFillTx/>
              <a:latin typeface="+mj-lt"/>
              <a:ea typeface="+mj-ea"/>
              <a:cs typeface="+mj-cs"/>
            </a:endParaRPr>
          </a:p>
        </p:txBody>
      </p:sp>
      <p:sp>
        <p:nvSpPr>
          <p:cNvPr id="51" name="Rectangle 50"/>
          <p:cNvSpPr/>
          <p:nvPr/>
        </p:nvSpPr>
        <p:spPr>
          <a:xfrm>
            <a:off x="0" y="-3657600"/>
            <a:ext cx="7239000" cy="1677382"/>
          </a:xfrm>
          <a:prstGeom prst="rect">
            <a:avLst/>
          </a:prstGeom>
        </p:spPr>
        <p:txBody>
          <a:bodyPr wrap="square">
            <a:spAutoFit/>
          </a:bodyPr>
          <a:lstStyle/>
          <a:p>
            <a:r>
              <a:rPr lang="en-US" sz="1400" b="1" dirty="0" smtClean="0">
                <a:solidFill>
                  <a:srgbClr val="F39108"/>
                </a:solidFill>
              </a:rPr>
              <a:t>KeySecure logs events providing valuable information for an Enterprise to act upon</a:t>
            </a:r>
          </a:p>
          <a:p>
            <a:pPr marL="628650" lvl="1" indent="-171450">
              <a:buFont typeface="Arial" pitchFamily="34" charset="0"/>
              <a:buChar char="•"/>
            </a:pPr>
            <a:r>
              <a:rPr lang="en-US" sz="1400" dirty="0" smtClean="0">
                <a:solidFill>
                  <a:srgbClr val="7F7F7F"/>
                </a:solidFill>
              </a:rPr>
              <a:t>Reports key creations/deletions by the application and sends key metadata information to KeySecure</a:t>
            </a:r>
          </a:p>
          <a:p>
            <a:pPr marL="628650" lvl="1" indent="-171450">
              <a:buFont typeface="Arial" pitchFamily="34" charset="0"/>
              <a:buChar char="•"/>
            </a:pPr>
            <a:r>
              <a:rPr lang="en-US" sz="1400" dirty="0" smtClean="0">
                <a:solidFill>
                  <a:srgbClr val="7F7F7F"/>
                </a:solidFill>
              </a:rPr>
              <a:t>View key status on demand</a:t>
            </a:r>
          </a:p>
          <a:p>
            <a:pPr marL="628650" lvl="1" indent="-171450">
              <a:buFont typeface="Arial" pitchFamily="34" charset="0"/>
              <a:buChar char="•"/>
            </a:pPr>
            <a:r>
              <a:rPr lang="en-US" sz="1400" dirty="0" smtClean="0">
                <a:solidFill>
                  <a:srgbClr val="7F7F7F"/>
                </a:solidFill>
              </a:rPr>
              <a:t>Monitor for:</a:t>
            </a:r>
          </a:p>
          <a:p>
            <a:pPr marL="1033463" lvl="2" indent="-119063">
              <a:buFont typeface="Arial" pitchFamily="34" charset="0"/>
              <a:buChar char="•"/>
            </a:pPr>
            <a:r>
              <a:rPr lang="en-US" sz="1100" dirty="0" smtClean="0">
                <a:solidFill>
                  <a:srgbClr val="7F7F7F"/>
                </a:solidFill>
              </a:rPr>
              <a:t>Key Creations</a:t>
            </a:r>
          </a:p>
          <a:p>
            <a:pPr marL="1033463" lvl="2" indent="-119063">
              <a:buFont typeface="Arial" pitchFamily="34" charset="0"/>
              <a:buChar char="•"/>
            </a:pPr>
            <a:r>
              <a:rPr lang="en-US" sz="1100" dirty="0" smtClean="0">
                <a:solidFill>
                  <a:srgbClr val="7F7F7F"/>
                </a:solidFill>
              </a:rPr>
              <a:t>Key Deletions</a:t>
            </a:r>
          </a:p>
          <a:p>
            <a:pPr marL="1033463" lvl="2" indent="-119063">
              <a:buFont typeface="Arial" pitchFamily="34" charset="0"/>
              <a:buChar char="•"/>
            </a:pPr>
            <a:r>
              <a:rPr lang="en-US" sz="1100" dirty="0" smtClean="0">
                <a:solidFill>
                  <a:srgbClr val="7F7F7F"/>
                </a:solidFill>
              </a:rPr>
              <a:t>Key Modifications</a:t>
            </a:r>
          </a:p>
        </p:txBody>
      </p:sp>
      <p:sp>
        <p:nvSpPr>
          <p:cNvPr id="56" name="TextBox 55"/>
          <p:cNvSpPr txBox="1"/>
          <p:nvPr/>
        </p:nvSpPr>
        <p:spPr>
          <a:xfrm>
            <a:off x="762000" y="762000"/>
            <a:ext cx="7315200" cy="1200329"/>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smtClean="0"/>
              <a:t>KeySecure provides </a:t>
            </a:r>
            <a:r>
              <a:rPr lang="en-US" sz="1200" b="1" dirty="0" smtClean="0"/>
              <a:t>on demand and real-time monitoring </a:t>
            </a:r>
            <a:r>
              <a:rPr lang="en-US" sz="1200" dirty="0" smtClean="0"/>
              <a:t>HSM key activity </a:t>
            </a:r>
            <a:r>
              <a:rPr lang="en-US" sz="1200" b="1" dirty="0" smtClean="0"/>
              <a:t>throughout the enterprise</a:t>
            </a:r>
            <a:r>
              <a:rPr lang="en-US" sz="1200" dirty="0" smtClean="0"/>
              <a:t>, or one or more business units.</a:t>
            </a:r>
          </a:p>
          <a:p>
            <a:endParaRPr lang="en-US" sz="1200" dirty="0" smtClean="0"/>
          </a:p>
          <a:p>
            <a:r>
              <a:rPr lang="en-US" sz="1200" dirty="0" smtClean="0"/>
              <a:t>KeySecure reports events, such as </a:t>
            </a:r>
            <a:r>
              <a:rPr lang="en-US" sz="1200" b="1" dirty="0" smtClean="0"/>
              <a:t>key creations, deletions, and modifications, </a:t>
            </a:r>
            <a:r>
              <a:rPr lang="en-US" sz="1200" dirty="0" smtClean="0"/>
              <a:t>enabling customers to </a:t>
            </a:r>
            <a:r>
              <a:rPr lang="en-US" sz="1200" b="1" dirty="0" smtClean="0"/>
              <a:t>detect unauthorized activity </a:t>
            </a:r>
            <a:r>
              <a:rPr lang="en-US" sz="1200" dirty="0" smtClean="0"/>
              <a:t>and  manually take the steps necessary to </a:t>
            </a:r>
            <a:r>
              <a:rPr lang="en-US" sz="1200" b="1" dirty="0" smtClean="0"/>
              <a:t>mitigate any potential security threat</a:t>
            </a:r>
            <a:r>
              <a:rPr lang="en-US" sz="12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Rectangle 357"/>
          <p:cNvSpPr/>
          <p:nvPr/>
        </p:nvSpPr>
        <p:spPr>
          <a:xfrm>
            <a:off x="76200" y="2895600"/>
            <a:ext cx="1981200" cy="3048000"/>
          </a:xfrm>
          <a:prstGeom prst="rect">
            <a:avLst/>
          </a:prstGeom>
          <a:no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7" name="Freeform 366"/>
          <p:cNvSpPr/>
          <p:nvPr/>
        </p:nvSpPr>
        <p:spPr>
          <a:xfrm rot="346634" flipH="1">
            <a:off x="922269" y="5200544"/>
            <a:ext cx="180915" cy="292708"/>
          </a:xfrm>
          <a:custGeom>
            <a:avLst/>
            <a:gdLst>
              <a:gd name="connsiteX0" fmla="*/ 0 w 176319"/>
              <a:gd name="connsiteY0" fmla="*/ 155817 h 155817"/>
              <a:gd name="connsiteX1" fmla="*/ 24603 w 176319"/>
              <a:gd name="connsiteY1" fmla="*/ 82009 h 155817"/>
              <a:gd name="connsiteX2" fmla="*/ 147616 w 176319"/>
              <a:gd name="connsiteY2" fmla="*/ 61507 h 155817"/>
              <a:gd name="connsiteX3" fmla="*/ 176319 w 176319"/>
              <a:gd name="connsiteY3" fmla="*/ 0 h 155817"/>
            </a:gdLst>
            <a:ahLst/>
            <a:cxnLst>
              <a:cxn ang="0">
                <a:pos x="connsiteX0" y="connsiteY0"/>
              </a:cxn>
              <a:cxn ang="0">
                <a:pos x="connsiteX1" y="connsiteY1"/>
              </a:cxn>
              <a:cxn ang="0">
                <a:pos x="connsiteX2" y="connsiteY2"/>
              </a:cxn>
              <a:cxn ang="0">
                <a:pos x="connsiteX3" y="connsiteY3"/>
              </a:cxn>
            </a:cxnLst>
            <a:rect l="l" t="t" r="r" b="b"/>
            <a:pathLst>
              <a:path w="176319" h="155817">
                <a:moveTo>
                  <a:pt x="0" y="155817"/>
                </a:moveTo>
                <a:cubicBezTo>
                  <a:pt x="0" y="126772"/>
                  <a:pt x="0" y="97727"/>
                  <a:pt x="24603" y="82009"/>
                </a:cubicBezTo>
                <a:cubicBezTo>
                  <a:pt x="49206" y="66291"/>
                  <a:pt x="122330" y="75175"/>
                  <a:pt x="147616" y="61507"/>
                </a:cubicBezTo>
                <a:cubicBezTo>
                  <a:pt x="172902" y="47839"/>
                  <a:pt x="174610" y="23919"/>
                  <a:pt x="176319"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CA" dirty="0"/>
          </a:p>
        </p:txBody>
      </p:sp>
      <p:sp>
        <p:nvSpPr>
          <p:cNvPr id="285" name="Rectangle 284"/>
          <p:cNvSpPr/>
          <p:nvPr/>
        </p:nvSpPr>
        <p:spPr>
          <a:xfrm>
            <a:off x="6705600" y="5715000"/>
            <a:ext cx="2438400" cy="990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Rectangle 277"/>
          <p:cNvSpPr/>
          <p:nvPr/>
        </p:nvSpPr>
        <p:spPr>
          <a:xfrm>
            <a:off x="5181600" y="1447800"/>
            <a:ext cx="3276600" cy="5105400"/>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7" name="Rectangle 2"/>
          <p:cNvSpPr txBox="1">
            <a:spLocks noChangeArrowheads="1"/>
          </p:cNvSpPr>
          <p:nvPr/>
        </p:nvSpPr>
        <p:spPr>
          <a:xfrm>
            <a:off x="381000" y="-228600"/>
            <a:ext cx="8763000" cy="9144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000" dirty="0" smtClean="0">
                <a:solidFill>
                  <a:srgbClr val="6C286B"/>
                </a:solidFill>
                <a:latin typeface="+mj-lt"/>
                <a:ea typeface="+mj-ea"/>
                <a:cs typeface="+mj-cs"/>
              </a:rPr>
              <a:t>Remote Key Foundry: Centrally Invoking Key Creation in SafeNet HSMs</a:t>
            </a:r>
            <a:endParaRPr kumimoji="0" lang="en-US" sz="2000" b="0" i="0" u="none" strike="noStrike" kern="1200" cap="none" spc="0" normalizeH="0" baseline="0" noProof="0" dirty="0" smtClean="0">
              <a:ln>
                <a:noFill/>
              </a:ln>
              <a:solidFill>
                <a:srgbClr val="6C286B"/>
              </a:solidFill>
              <a:effectLst/>
              <a:uLnTx/>
              <a:uFillTx/>
              <a:latin typeface="+mj-lt"/>
              <a:ea typeface="+mj-ea"/>
              <a:cs typeface="+mj-cs"/>
            </a:endParaRPr>
          </a:p>
        </p:txBody>
      </p:sp>
      <p:grpSp>
        <p:nvGrpSpPr>
          <p:cNvPr id="2" name="Group 237"/>
          <p:cNvGrpSpPr/>
          <p:nvPr/>
        </p:nvGrpSpPr>
        <p:grpSpPr>
          <a:xfrm>
            <a:off x="4953000" y="4419600"/>
            <a:ext cx="711202" cy="609600"/>
            <a:chOff x="5621477" y="3079487"/>
            <a:chExt cx="480898" cy="412197"/>
          </a:xfrm>
          <a:effectLst>
            <a:outerShdw blurRad="50800" dist="38100" dir="2700000" algn="tl" rotWithShape="0">
              <a:prstClr val="black">
                <a:alpha val="40000"/>
              </a:prstClr>
            </a:outerShdw>
          </a:effectLst>
        </p:grpSpPr>
        <p:sp>
          <p:nvSpPr>
            <p:cNvPr id="221" name="Cube 220"/>
            <p:cNvSpPr/>
            <p:nvPr/>
          </p:nvSpPr>
          <p:spPr>
            <a:xfrm rot="52870">
              <a:off x="5621477" y="3079487"/>
              <a:ext cx="480898" cy="412197"/>
            </a:xfrm>
            <a:prstGeom prst="cube">
              <a:avLst/>
            </a:prstGeom>
            <a:solidFill>
              <a:schemeClr val="bg1">
                <a:alpha val="72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22" name="Picture 6" descr="Z:\Axis41 Brand\~ICONS\PNGs\key.png"/>
            <p:cNvPicPr>
              <a:picLocks noChangeAspect="1" noChangeArrowheads="1"/>
            </p:cNvPicPr>
            <p:nvPr/>
          </p:nvPicPr>
          <p:blipFill>
            <a:blip r:embed="rId3" cstate="email">
              <a:lum bright="70000" contrast="-70000"/>
            </a:blip>
            <a:srcRect/>
            <a:stretch>
              <a:fillRect/>
            </a:stretch>
          </p:blipFill>
          <p:spPr bwMode="auto">
            <a:xfrm>
              <a:off x="5638800" y="3200400"/>
              <a:ext cx="356039" cy="242284"/>
            </a:xfrm>
            <a:prstGeom prst="rect">
              <a:avLst/>
            </a:prstGeom>
            <a:noFill/>
            <a:effectLst>
              <a:outerShdw blurRad="50800" dist="38100" dir="2700000" algn="tl" rotWithShape="0">
                <a:prstClr val="black">
                  <a:alpha val="40000"/>
                </a:prstClr>
              </a:outerShdw>
            </a:effectLst>
          </p:spPr>
        </p:pic>
      </p:grpSp>
      <p:sp>
        <p:nvSpPr>
          <p:cNvPr id="279" name="Rectangle 278"/>
          <p:cNvSpPr/>
          <p:nvPr/>
        </p:nvSpPr>
        <p:spPr>
          <a:xfrm>
            <a:off x="5181600" y="1417628"/>
            <a:ext cx="3276600"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t>HSM  with  Multiple Partitions at Remote Office/Data Center</a:t>
            </a:r>
            <a:endParaRPr lang="en-US" sz="800" b="1" dirty="0"/>
          </a:p>
        </p:txBody>
      </p:sp>
      <p:cxnSp>
        <p:nvCxnSpPr>
          <p:cNvPr id="290" name="Straight Connector 289"/>
          <p:cNvCxnSpPr/>
          <p:nvPr/>
        </p:nvCxnSpPr>
        <p:spPr>
          <a:xfrm>
            <a:off x="5638800" y="2133600"/>
            <a:ext cx="2667000" cy="0"/>
          </a:xfrm>
          <a:prstGeom prst="line">
            <a:avLst/>
          </a:prstGeom>
          <a:ln w="762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1" name="Straight Connector 290"/>
          <p:cNvCxnSpPr/>
          <p:nvPr/>
        </p:nvCxnSpPr>
        <p:spPr>
          <a:xfrm>
            <a:off x="5486400" y="3429000"/>
            <a:ext cx="2743200" cy="0"/>
          </a:xfrm>
          <a:prstGeom prst="line">
            <a:avLst/>
          </a:prstGeom>
          <a:ln w="762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a:off x="5645992" y="4724400"/>
            <a:ext cx="2507408" cy="0"/>
          </a:xfrm>
          <a:prstGeom prst="line">
            <a:avLst/>
          </a:prstGeom>
          <a:ln w="76200">
            <a:solidFill>
              <a:schemeClr val="bg2">
                <a:lumMod val="8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3" name="Straight Connector 292"/>
          <p:cNvCxnSpPr/>
          <p:nvPr/>
        </p:nvCxnSpPr>
        <p:spPr>
          <a:xfrm>
            <a:off x="5638800" y="6019800"/>
            <a:ext cx="2541610" cy="0"/>
          </a:xfrm>
          <a:prstGeom prst="line">
            <a:avLst/>
          </a:prstGeom>
          <a:ln w="76200">
            <a:solidFill>
              <a:srgbClr val="6C286B"/>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a:off x="8305800" y="2099480"/>
            <a:ext cx="0" cy="4114800"/>
          </a:xfrm>
          <a:prstGeom prst="line">
            <a:avLst/>
          </a:prstGeom>
          <a:ln w="762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a:off x="8229600" y="3401704"/>
            <a:ext cx="0" cy="2743200"/>
          </a:xfrm>
          <a:prstGeom prst="line">
            <a:avLst/>
          </a:prstGeom>
          <a:ln w="762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flipV="1">
            <a:off x="8153400" y="4683456"/>
            <a:ext cx="0" cy="1371600"/>
          </a:xfrm>
          <a:prstGeom prst="line">
            <a:avLst/>
          </a:prstGeom>
          <a:ln w="76200">
            <a:solidFill>
              <a:schemeClr val="bg2">
                <a:lumMod val="8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3" name="Group 287"/>
          <p:cNvGrpSpPr/>
          <p:nvPr/>
        </p:nvGrpSpPr>
        <p:grpSpPr>
          <a:xfrm>
            <a:off x="7772400" y="5638800"/>
            <a:ext cx="1387520" cy="1113432"/>
            <a:chOff x="7620000" y="5439768"/>
            <a:chExt cx="1387520" cy="1113432"/>
          </a:xfrm>
        </p:grpSpPr>
        <p:pic>
          <p:nvPicPr>
            <p:cNvPr id="196" name="Picture 6" descr="Z:\Axis41 Brand\~ICONS\PNGs\appliance_box_3.png"/>
            <p:cNvPicPr>
              <a:picLocks noChangeAspect="1" noChangeArrowheads="1"/>
            </p:cNvPicPr>
            <p:nvPr/>
          </p:nvPicPr>
          <p:blipFill>
            <a:blip r:embed="rId4" cstate="email"/>
            <a:srcRect/>
            <a:stretch>
              <a:fillRect/>
            </a:stretch>
          </p:blipFill>
          <p:spPr bwMode="auto">
            <a:xfrm>
              <a:off x="7620000" y="5638800"/>
              <a:ext cx="1361089" cy="914400"/>
            </a:xfrm>
            <a:prstGeom prst="rect">
              <a:avLst/>
            </a:prstGeom>
            <a:noFill/>
          </p:spPr>
        </p:pic>
        <p:pic>
          <p:nvPicPr>
            <p:cNvPr id="286" name="Picture 6" descr="Z:\Axis41 Brand\~ICONS\PNGs\appliance_box_3.png"/>
            <p:cNvPicPr>
              <a:picLocks noChangeAspect="1" noChangeArrowheads="1"/>
            </p:cNvPicPr>
            <p:nvPr/>
          </p:nvPicPr>
          <p:blipFill>
            <a:blip r:embed="rId4" cstate="email"/>
            <a:srcRect/>
            <a:stretch>
              <a:fillRect/>
            </a:stretch>
          </p:blipFill>
          <p:spPr bwMode="auto">
            <a:xfrm>
              <a:off x="7646431" y="5439768"/>
              <a:ext cx="1361089" cy="914400"/>
            </a:xfrm>
            <a:prstGeom prst="rect">
              <a:avLst/>
            </a:prstGeom>
            <a:noFill/>
          </p:spPr>
        </p:pic>
      </p:grpSp>
      <p:sp>
        <p:nvSpPr>
          <p:cNvPr id="282" name="Rectangle 281"/>
          <p:cNvSpPr/>
          <p:nvPr/>
        </p:nvSpPr>
        <p:spPr>
          <a:xfrm>
            <a:off x="5924550" y="3276600"/>
            <a:ext cx="1676400" cy="304800"/>
          </a:xfrm>
          <a:prstGeom prst="rect">
            <a:avLst/>
          </a:prstGeom>
          <a:solidFill>
            <a:srgbClr val="F39100"/>
          </a:solidFill>
          <a:ln>
            <a:solidFill>
              <a:srgbClr val="E86D2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Email Security</a:t>
            </a:r>
            <a:endParaRPr lang="en-US" sz="1000" dirty="0"/>
          </a:p>
        </p:txBody>
      </p:sp>
      <p:sp>
        <p:nvSpPr>
          <p:cNvPr id="280" name="Rectangle 279"/>
          <p:cNvSpPr/>
          <p:nvPr/>
        </p:nvSpPr>
        <p:spPr>
          <a:xfrm>
            <a:off x="5924550" y="1981200"/>
            <a:ext cx="1676400" cy="304800"/>
          </a:xfrm>
          <a:prstGeom prst="rect">
            <a:avLst/>
          </a:prstGeom>
          <a:solidFill>
            <a:schemeClr val="tx1"/>
          </a:solidFill>
          <a:ln>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PC Logon</a:t>
            </a:r>
            <a:endParaRPr lang="en-US" sz="1050" dirty="0"/>
          </a:p>
        </p:txBody>
      </p:sp>
      <p:sp>
        <p:nvSpPr>
          <p:cNvPr id="284" name="Rectangle 283"/>
          <p:cNvSpPr/>
          <p:nvPr/>
        </p:nvSpPr>
        <p:spPr>
          <a:xfrm>
            <a:off x="5924550" y="5845792"/>
            <a:ext cx="1676400" cy="304800"/>
          </a:xfrm>
          <a:prstGeom prst="rect">
            <a:avLst/>
          </a:prstGeom>
          <a:solidFill>
            <a:srgbClr val="6C286B"/>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VPN Clients</a:t>
            </a:r>
            <a:endParaRPr lang="en-US" sz="1000" dirty="0">
              <a:solidFill>
                <a:schemeClr val="bg1"/>
              </a:solidFill>
            </a:endParaRPr>
          </a:p>
        </p:txBody>
      </p:sp>
      <p:grpSp>
        <p:nvGrpSpPr>
          <p:cNvPr id="4" name="Group 239"/>
          <p:cNvGrpSpPr/>
          <p:nvPr/>
        </p:nvGrpSpPr>
        <p:grpSpPr>
          <a:xfrm>
            <a:off x="4953000" y="3124200"/>
            <a:ext cx="711202" cy="609600"/>
            <a:chOff x="5140638" y="3072092"/>
            <a:chExt cx="480898" cy="412197"/>
          </a:xfrm>
          <a:effectLst>
            <a:outerShdw blurRad="50800" dist="38100" dir="2700000" algn="tl" rotWithShape="0">
              <a:prstClr val="black">
                <a:alpha val="40000"/>
              </a:prstClr>
            </a:outerShdw>
          </a:effectLst>
        </p:grpSpPr>
        <p:sp>
          <p:nvSpPr>
            <p:cNvPr id="220" name="Cube 219"/>
            <p:cNvSpPr/>
            <p:nvPr/>
          </p:nvSpPr>
          <p:spPr>
            <a:xfrm rot="52870">
              <a:off x="5140638" y="3072092"/>
              <a:ext cx="480898" cy="412197"/>
            </a:xfrm>
            <a:prstGeom prst="cube">
              <a:avLst/>
            </a:prstGeom>
            <a:solidFill>
              <a:schemeClr val="accent1">
                <a:alpha val="77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34" name="Picture 6" descr="Z:\Axis41 Brand\~ICONS\PNGs\key.png"/>
            <p:cNvPicPr>
              <a:picLocks noChangeAspect="1" noChangeArrowheads="1"/>
            </p:cNvPicPr>
            <p:nvPr/>
          </p:nvPicPr>
          <p:blipFill>
            <a:blip r:embed="rId3" cstate="email">
              <a:duotone>
                <a:prstClr val="black"/>
                <a:schemeClr val="accent1">
                  <a:tint val="45000"/>
                  <a:satMod val="400000"/>
                </a:schemeClr>
              </a:duotone>
            </a:blip>
            <a:srcRect/>
            <a:stretch>
              <a:fillRect/>
            </a:stretch>
          </p:blipFill>
          <p:spPr bwMode="auto">
            <a:xfrm>
              <a:off x="5154232" y="3200400"/>
              <a:ext cx="356039" cy="242284"/>
            </a:xfrm>
            <a:prstGeom prst="rect">
              <a:avLst/>
            </a:prstGeom>
            <a:noFill/>
            <a:effectLst>
              <a:outerShdw blurRad="50800" dist="38100" dir="2700000" algn="tl" rotWithShape="0">
                <a:prstClr val="black">
                  <a:alpha val="40000"/>
                </a:prstClr>
              </a:outerShdw>
            </a:effectLst>
          </p:spPr>
        </p:pic>
      </p:grpSp>
      <p:sp>
        <p:nvSpPr>
          <p:cNvPr id="283" name="Rectangle 282"/>
          <p:cNvSpPr/>
          <p:nvPr/>
        </p:nvSpPr>
        <p:spPr>
          <a:xfrm>
            <a:off x="5924550" y="4572000"/>
            <a:ext cx="1676400" cy="304800"/>
          </a:xfrm>
          <a:prstGeom prst="rect">
            <a:avLst/>
          </a:prstGeom>
          <a:solidFill>
            <a:schemeClr val="bg2">
              <a:lumMod val="8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lumMod val="65000"/>
                    <a:lumOff val="35000"/>
                  </a:schemeClr>
                </a:solidFill>
              </a:rPr>
              <a:t>SSL Client Certificates</a:t>
            </a:r>
            <a:endParaRPr lang="en-US" sz="1000" dirty="0">
              <a:solidFill>
                <a:schemeClr val="tx1">
                  <a:lumMod val="65000"/>
                  <a:lumOff val="35000"/>
                </a:schemeClr>
              </a:solidFill>
            </a:endParaRPr>
          </a:p>
        </p:txBody>
      </p:sp>
      <p:grpSp>
        <p:nvGrpSpPr>
          <p:cNvPr id="5" name="Group 236"/>
          <p:cNvGrpSpPr/>
          <p:nvPr/>
        </p:nvGrpSpPr>
        <p:grpSpPr>
          <a:xfrm>
            <a:off x="4953000" y="5715000"/>
            <a:ext cx="711202" cy="609600"/>
            <a:chOff x="5426183" y="3268865"/>
            <a:chExt cx="480898" cy="412197"/>
          </a:xfrm>
          <a:effectLst>
            <a:outerShdw blurRad="50800" dist="38100" dir="2700000" algn="tl" rotWithShape="0">
              <a:prstClr val="black">
                <a:alpha val="40000"/>
              </a:prstClr>
            </a:outerShdw>
          </a:effectLst>
        </p:grpSpPr>
        <p:sp>
          <p:nvSpPr>
            <p:cNvPr id="224" name="Cube 223"/>
            <p:cNvSpPr/>
            <p:nvPr/>
          </p:nvSpPr>
          <p:spPr>
            <a:xfrm rot="52870">
              <a:off x="5426183" y="3268865"/>
              <a:ext cx="480898" cy="412197"/>
            </a:xfrm>
            <a:prstGeom prst="cube">
              <a:avLst/>
            </a:prstGeom>
            <a:solidFill>
              <a:schemeClr val="accent2">
                <a:alpha val="6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6" name="Picture 6" descr="Z:\Axis41 Brand\~ICONS\PNGs\key.png"/>
            <p:cNvPicPr>
              <a:picLocks noChangeAspect="1" noChangeArrowheads="1"/>
            </p:cNvPicPr>
            <p:nvPr/>
          </p:nvPicPr>
          <p:blipFill>
            <a:blip r:embed="rId3" cstate="email">
              <a:duotone>
                <a:prstClr val="black"/>
                <a:schemeClr val="accent2">
                  <a:tint val="45000"/>
                  <a:satMod val="400000"/>
                </a:schemeClr>
              </a:duotone>
            </a:blip>
            <a:srcRect/>
            <a:stretch>
              <a:fillRect/>
            </a:stretch>
          </p:blipFill>
          <p:spPr bwMode="auto">
            <a:xfrm>
              <a:off x="5444973" y="3394228"/>
              <a:ext cx="356039" cy="242284"/>
            </a:xfrm>
            <a:prstGeom prst="rect">
              <a:avLst/>
            </a:prstGeom>
            <a:noFill/>
            <a:effectLst>
              <a:outerShdw blurRad="50800" dist="38100" dir="2700000" algn="tl" rotWithShape="0">
                <a:prstClr val="black">
                  <a:alpha val="40000"/>
                </a:prstClr>
              </a:outerShdw>
            </a:effectLst>
          </p:spPr>
        </p:pic>
      </p:grpSp>
      <p:grpSp>
        <p:nvGrpSpPr>
          <p:cNvPr id="6" name="Group 238"/>
          <p:cNvGrpSpPr/>
          <p:nvPr/>
        </p:nvGrpSpPr>
        <p:grpSpPr>
          <a:xfrm>
            <a:off x="4953000" y="1828800"/>
            <a:ext cx="711202" cy="609600"/>
            <a:chOff x="4945342" y="3261469"/>
            <a:chExt cx="480898" cy="412197"/>
          </a:xfrm>
          <a:effectLst>
            <a:outerShdw blurRad="50800" dist="38100" dir="2700000" algn="tl" rotWithShape="0">
              <a:prstClr val="black">
                <a:alpha val="40000"/>
              </a:prstClr>
            </a:outerShdw>
          </a:effectLst>
        </p:grpSpPr>
        <p:sp>
          <p:nvSpPr>
            <p:cNvPr id="235" name="Cube 234"/>
            <p:cNvSpPr/>
            <p:nvPr/>
          </p:nvSpPr>
          <p:spPr>
            <a:xfrm rot="52870">
              <a:off x="4945342" y="3261469"/>
              <a:ext cx="480898" cy="412197"/>
            </a:xfrm>
            <a:prstGeom prst="cube">
              <a:avLst/>
            </a:prstGeom>
            <a:solidFill>
              <a:srgbClr val="5E5E5C">
                <a:alpha val="70000"/>
              </a:srgbClr>
            </a:solidFill>
            <a:ln>
              <a:solidFill>
                <a:srgbClr val="5E5E5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36" name="Picture 6" descr="Z:\Axis41 Brand\~ICONS\PNGs\key.png"/>
            <p:cNvPicPr>
              <a:picLocks noChangeAspect="1" noChangeArrowheads="1"/>
            </p:cNvPicPr>
            <p:nvPr/>
          </p:nvPicPr>
          <p:blipFill>
            <a:blip r:embed="rId3" cstate="email">
              <a:duotone>
                <a:prstClr val="black"/>
                <a:schemeClr val="accent3">
                  <a:tint val="45000"/>
                  <a:satMod val="400000"/>
                </a:schemeClr>
              </a:duotone>
              <a:lum bright="-30000"/>
            </a:blip>
            <a:srcRect/>
            <a:stretch>
              <a:fillRect/>
            </a:stretch>
          </p:blipFill>
          <p:spPr bwMode="auto">
            <a:xfrm>
              <a:off x="4960405" y="3394228"/>
              <a:ext cx="356039" cy="242284"/>
            </a:xfrm>
            <a:prstGeom prst="rect">
              <a:avLst/>
            </a:prstGeom>
            <a:noFill/>
            <a:effectLst>
              <a:outerShdw blurRad="50800" dist="38100" dir="2700000" algn="tl" rotWithShape="0">
                <a:prstClr val="black">
                  <a:alpha val="40000"/>
                </a:prstClr>
              </a:outerShdw>
            </a:effectLst>
          </p:spPr>
        </p:pic>
      </p:grpSp>
      <p:grpSp>
        <p:nvGrpSpPr>
          <p:cNvPr id="7" name="Group 325"/>
          <p:cNvGrpSpPr/>
          <p:nvPr/>
        </p:nvGrpSpPr>
        <p:grpSpPr>
          <a:xfrm>
            <a:off x="1905000" y="2209800"/>
            <a:ext cx="3200400" cy="1447800"/>
            <a:chOff x="1905000" y="1752600"/>
            <a:chExt cx="3200400" cy="1447800"/>
          </a:xfrm>
        </p:grpSpPr>
        <p:cxnSp>
          <p:nvCxnSpPr>
            <p:cNvPr id="242" name="Straight Arrow Connector 241"/>
            <p:cNvCxnSpPr/>
            <p:nvPr/>
          </p:nvCxnSpPr>
          <p:spPr>
            <a:xfrm flipV="1">
              <a:off x="1905000" y="1752600"/>
              <a:ext cx="3200400" cy="1447800"/>
            </a:xfrm>
            <a:prstGeom prst="straightConnector1">
              <a:avLst/>
            </a:prstGeom>
            <a:ln w="57150">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2" name="TextBox 321"/>
            <p:cNvSpPr txBox="1"/>
            <p:nvPr/>
          </p:nvSpPr>
          <p:spPr>
            <a:xfrm rot="20127067">
              <a:off x="1905000" y="2286000"/>
              <a:ext cx="2590800" cy="276999"/>
            </a:xfrm>
            <a:prstGeom prst="rect">
              <a:avLst/>
            </a:prstGeom>
            <a:noFill/>
          </p:spPr>
          <p:txBody>
            <a:bodyPr wrap="square" rtlCol="0">
              <a:spAutoFit/>
            </a:bodyPr>
            <a:lstStyle/>
            <a:p>
              <a:r>
                <a:rPr lang="en-US" sz="1200" b="1" dirty="0" smtClean="0">
                  <a:solidFill>
                    <a:schemeClr val="tx1">
                      <a:lumMod val="65000"/>
                      <a:lumOff val="35000"/>
                    </a:schemeClr>
                  </a:solidFill>
                </a:rPr>
                <a:t>Create Key Using Template 1</a:t>
              </a:r>
              <a:endParaRPr lang="en-US" sz="1200" b="1" dirty="0">
                <a:solidFill>
                  <a:schemeClr val="tx1">
                    <a:lumMod val="65000"/>
                    <a:lumOff val="35000"/>
                  </a:schemeClr>
                </a:solidFill>
              </a:endParaRPr>
            </a:p>
          </p:txBody>
        </p:sp>
      </p:grpSp>
      <p:grpSp>
        <p:nvGrpSpPr>
          <p:cNvPr id="8" name="Group 326"/>
          <p:cNvGrpSpPr/>
          <p:nvPr/>
        </p:nvGrpSpPr>
        <p:grpSpPr>
          <a:xfrm>
            <a:off x="1981200" y="3396074"/>
            <a:ext cx="3200400" cy="490126"/>
            <a:chOff x="1981200" y="2938874"/>
            <a:chExt cx="3200400" cy="490126"/>
          </a:xfrm>
        </p:grpSpPr>
        <p:cxnSp>
          <p:nvCxnSpPr>
            <p:cNvPr id="243" name="Straight Arrow Connector 242"/>
            <p:cNvCxnSpPr/>
            <p:nvPr/>
          </p:nvCxnSpPr>
          <p:spPr>
            <a:xfrm flipV="1">
              <a:off x="1981200" y="3048000"/>
              <a:ext cx="3200400" cy="381000"/>
            </a:xfrm>
            <a:prstGeom prst="straightConnector1">
              <a:avLst/>
            </a:prstGeom>
            <a:ln w="57150">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3" name="TextBox 322"/>
            <p:cNvSpPr txBox="1"/>
            <p:nvPr/>
          </p:nvSpPr>
          <p:spPr>
            <a:xfrm rot="21196302">
              <a:off x="2226448" y="2938874"/>
              <a:ext cx="2590800" cy="276999"/>
            </a:xfrm>
            <a:prstGeom prst="rect">
              <a:avLst/>
            </a:prstGeom>
            <a:noFill/>
          </p:spPr>
          <p:txBody>
            <a:bodyPr wrap="square" rtlCol="0">
              <a:spAutoFit/>
            </a:bodyPr>
            <a:lstStyle/>
            <a:p>
              <a:r>
                <a:rPr lang="en-US" sz="1200" b="1" dirty="0" smtClean="0">
                  <a:solidFill>
                    <a:schemeClr val="tx1">
                      <a:lumMod val="65000"/>
                      <a:lumOff val="35000"/>
                    </a:schemeClr>
                  </a:solidFill>
                </a:rPr>
                <a:t>Create Key Using Template 2</a:t>
              </a:r>
              <a:endParaRPr lang="en-US" sz="1200" b="1" dirty="0">
                <a:solidFill>
                  <a:schemeClr val="tx1">
                    <a:lumMod val="65000"/>
                    <a:lumOff val="35000"/>
                  </a:schemeClr>
                </a:solidFill>
              </a:endParaRPr>
            </a:p>
          </p:txBody>
        </p:sp>
      </p:grpSp>
      <p:grpSp>
        <p:nvGrpSpPr>
          <p:cNvPr id="9" name="Group 327"/>
          <p:cNvGrpSpPr/>
          <p:nvPr/>
        </p:nvGrpSpPr>
        <p:grpSpPr>
          <a:xfrm>
            <a:off x="2133600" y="4111448"/>
            <a:ext cx="3048000" cy="612952"/>
            <a:chOff x="2133600" y="3654248"/>
            <a:chExt cx="3048000" cy="612952"/>
          </a:xfrm>
        </p:grpSpPr>
        <p:cxnSp>
          <p:nvCxnSpPr>
            <p:cNvPr id="245" name="Straight Arrow Connector 244"/>
            <p:cNvCxnSpPr/>
            <p:nvPr/>
          </p:nvCxnSpPr>
          <p:spPr>
            <a:xfrm>
              <a:off x="2133600" y="3657600"/>
              <a:ext cx="3048000" cy="609600"/>
            </a:xfrm>
            <a:prstGeom prst="straightConnector1">
              <a:avLst/>
            </a:prstGeom>
            <a:ln w="57150">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4" name="TextBox 323"/>
            <p:cNvSpPr txBox="1"/>
            <p:nvPr/>
          </p:nvSpPr>
          <p:spPr>
            <a:xfrm rot="648032">
              <a:off x="2369506" y="3654248"/>
              <a:ext cx="2590800" cy="276999"/>
            </a:xfrm>
            <a:prstGeom prst="rect">
              <a:avLst/>
            </a:prstGeom>
            <a:noFill/>
          </p:spPr>
          <p:txBody>
            <a:bodyPr wrap="square" rtlCol="0">
              <a:spAutoFit/>
            </a:bodyPr>
            <a:lstStyle/>
            <a:p>
              <a:r>
                <a:rPr lang="en-US" sz="1200" b="1" dirty="0" smtClean="0">
                  <a:solidFill>
                    <a:schemeClr val="tx1">
                      <a:lumMod val="65000"/>
                      <a:lumOff val="35000"/>
                    </a:schemeClr>
                  </a:solidFill>
                </a:rPr>
                <a:t>Create Key Using Template 3</a:t>
              </a:r>
              <a:endParaRPr lang="en-US" sz="1200" b="1" dirty="0">
                <a:solidFill>
                  <a:schemeClr val="tx1">
                    <a:lumMod val="65000"/>
                    <a:lumOff val="35000"/>
                  </a:schemeClr>
                </a:solidFill>
              </a:endParaRPr>
            </a:p>
          </p:txBody>
        </p:sp>
      </p:grpSp>
      <p:grpSp>
        <p:nvGrpSpPr>
          <p:cNvPr id="10" name="Group 328"/>
          <p:cNvGrpSpPr/>
          <p:nvPr/>
        </p:nvGrpSpPr>
        <p:grpSpPr>
          <a:xfrm>
            <a:off x="1828800" y="4114800"/>
            <a:ext cx="3352800" cy="1981200"/>
            <a:chOff x="1828800" y="3657600"/>
            <a:chExt cx="3352800" cy="1981200"/>
          </a:xfrm>
        </p:grpSpPr>
        <p:cxnSp>
          <p:nvCxnSpPr>
            <p:cNvPr id="249" name="Straight Arrow Connector 248"/>
            <p:cNvCxnSpPr/>
            <p:nvPr/>
          </p:nvCxnSpPr>
          <p:spPr>
            <a:xfrm>
              <a:off x="1828800" y="3657600"/>
              <a:ext cx="3352800" cy="1981200"/>
            </a:xfrm>
            <a:prstGeom prst="straightConnector1">
              <a:avLst/>
            </a:prstGeom>
            <a:ln w="57150">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25" name="TextBox 324"/>
            <p:cNvSpPr txBox="1"/>
            <p:nvPr/>
          </p:nvSpPr>
          <p:spPr>
            <a:xfrm rot="1802503">
              <a:off x="2161410" y="4328520"/>
              <a:ext cx="2590800" cy="276999"/>
            </a:xfrm>
            <a:prstGeom prst="rect">
              <a:avLst/>
            </a:prstGeom>
            <a:noFill/>
          </p:spPr>
          <p:txBody>
            <a:bodyPr wrap="square" rtlCol="0">
              <a:spAutoFit/>
            </a:bodyPr>
            <a:lstStyle/>
            <a:p>
              <a:r>
                <a:rPr lang="en-US" sz="1200" b="1" dirty="0" smtClean="0">
                  <a:solidFill>
                    <a:schemeClr val="tx1">
                      <a:lumMod val="65000"/>
                      <a:lumOff val="35000"/>
                    </a:schemeClr>
                  </a:solidFill>
                </a:rPr>
                <a:t>Create Key Using Template 4</a:t>
              </a:r>
              <a:endParaRPr lang="en-US" sz="1200" b="1" dirty="0">
                <a:solidFill>
                  <a:schemeClr val="tx1">
                    <a:lumMod val="65000"/>
                    <a:lumOff val="35000"/>
                  </a:schemeClr>
                </a:solidFill>
              </a:endParaRPr>
            </a:p>
          </p:txBody>
        </p:sp>
      </p:grpSp>
      <p:grpSp>
        <p:nvGrpSpPr>
          <p:cNvPr id="11" name="Group 64"/>
          <p:cNvGrpSpPr/>
          <p:nvPr/>
        </p:nvGrpSpPr>
        <p:grpSpPr>
          <a:xfrm>
            <a:off x="762000" y="3394028"/>
            <a:ext cx="1642612" cy="1060545"/>
            <a:chOff x="3505200" y="2426525"/>
            <a:chExt cx="2028825" cy="1309902"/>
          </a:xfrm>
        </p:grpSpPr>
        <p:pic>
          <p:nvPicPr>
            <p:cNvPr id="116" name="Picture 5" descr="Z:\Axis41 Brand\~ICONS\PNGs\appliance_box_2.png"/>
            <p:cNvPicPr>
              <a:picLocks noChangeAspect="1" noChangeArrowheads="1"/>
            </p:cNvPicPr>
            <p:nvPr/>
          </p:nvPicPr>
          <p:blipFill>
            <a:blip r:embed="rId5" cstate="email"/>
            <a:srcRect/>
            <a:stretch>
              <a:fillRect/>
            </a:stretch>
          </p:blipFill>
          <p:spPr bwMode="auto">
            <a:xfrm>
              <a:off x="3505200" y="2426525"/>
              <a:ext cx="2028825" cy="1309902"/>
            </a:xfrm>
            <a:prstGeom prst="rect">
              <a:avLst/>
            </a:prstGeom>
            <a:noFill/>
          </p:spPr>
        </p:pic>
        <p:sp>
          <p:nvSpPr>
            <p:cNvPr id="117" name="TextBox 116"/>
            <p:cNvSpPr txBox="1"/>
            <p:nvPr/>
          </p:nvSpPr>
          <p:spPr>
            <a:xfrm rot="2027296">
              <a:off x="3955405" y="2593935"/>
              <a:ext cx="1143000" cy="646330"/>
            </a:xfrm>
            <a:prstGeom prst="rect">
              <a:avLst/>
            </a:prstGeom>
            <a:noFill/>
          </p:spPr>
          <p:txBody>
            <a:bodyPr wrap="square" rtlCol="0">
              <a:spAutoFit/>
            </a:bodyPr>
            <a:lstStyle/>
            <a:p>
              <a:pPr algn="ctr"/>
              <a:r>
                <a:rPr lang="en-US" i="1" dirty="0" smtClean="0">
                  <a:solidFill>
                    <a:schemeClr val="bg1"/>
                  </a:solidFill>
                </a:rPr>
                <a:t>Key Secure</a:t>
              </a:r>
              <a:endParaRPr lang="en-US" i="1" dirty="0">
                <a:solidFill>
                  <a:schemeClr val="bg1"/>
                </a:solidFill>
              </a:endParaRPr>
            </a:p>
          </p:txBody>
        </p:sp>
      </p:grpSp>
      <p:grpSp>
        <p:nvGrpSpPr>
          <p:cNvPr id="16" name="Group 59"/>
          <p:cNvGrpSpPr/>
          <p:nvPr/>
        </p:nvGrpSpPr>
        <p:grpSpPr>
          <a:xfrm>
            <a:off x="685800" y="5315060"/>
            <a:ext cx="261899" cy="282819"/>
            <a:chOff x="6016292" y="4682227"/>
            <a:chExt cx="289794" cy="219632"/>
          </a:xfrm>
        </p:grpSpPr>
        <p:pic>
          <p:nvPicPr>
            <p:cNvPr id="360" name="Picture 2" descr="C:\Users\Parents\Pictures\plain ikey.png"/>
            <p:cNvPicPr>
              <a:picLocks noChangeAspect="1" noChangeArrowheads="1"/>
            </p:cNvPicPr>
            <p:nvPr/>
          </p:nvPicPr>
          <p:blipFill>
            <a:blip r:embed="rId6" cstate="email">
              <a:duotone>
                <a:prstClr val="black"/>
                <a:schemeClr val="accent1">
                  <a:tint val="45000"/>
                  <a:satMod val="400000"/>
                </a:schemeClr>
              </a:duotone>
            </a:blip>
            <a:srcRect/>
            <a:stretch>
              <a:fillRect/>
            </a:stretch>
          </p:blipFill>
          <p:spPr bwMode="auto">
            <a:xfrm rot="20686136">
              <a:off x="6145434" y="4795089"/>
              <a:ext cx="160652" cy="106770"/>
            </a:xfrm>
            <a:prstGeom prst="rect">
              <a:avLst/>
            </a:prstGeom>
            <a:noFill/>
          </p:spPr>
        </p:pic>
        <p:pic>
          <p:nvPicPr>
            <p:cNvPr id="361" name="Picture 2" descr="C:\Users\Parents\Pictures\plain ikey.png"/>
            <p:cNvPicPr>
              <a:picLocks noChangeAspect="1" noChangeArrowheads="1"/>
            </p:cNvPicPr>
            <p:nvPr/>
          </p:nvPicPr>
          <p:blipFill>
            <a:blip r:embed="rId6" cstate="email">
              <a:duotone>
                <a:prstClr val="black"/>
                <a:srgbClr val="FF0000">
                  <a:tint val="45000"/>
                  <a:satMod val="400000"/>
                </a:srgbClr>
              </a:duotone>
            </a:blip>
            <a:srcRect/>
            <a:stretch>
              <a:fillRect/>
            </a:stretch>
          </p:blipFill>
          <p:spPr bwMode="auto">
            <a:xfrm rot="20686136">
              <a:off x="6102386" y="4757469"/>
              <a:ext cx="160652" cy="106770"/>
            </a:xfrm>
            <a:prstGeom prst="rect">
              <a:avLst/>
            </a:prstGeom>
            <a:noFill/>
          </p:spPr>
        </p:pic>
        <p:pic>
          <p:nvPicPr>
            <p:cNvPr id="362" name="Picture 2" descr="C:\Users\Parents\Pictures\plain ikey.png"/>
            <p:cNvPicPr>
              <a:picLocks noChangeAspect="1" noChangeArrowheads="1"/>
            </p:cNvPicPr>
            <p:nvPr/>
          </p:nvPicPr>
          <p:blipFill>
            <a:blip r:embed="rId6" cstate="email">
              <a:duotone>
                <a:prstClr val="black"/>
                <a:schemeClr val="accent4">
                  <a:tint val="45000"/>
                  <a:satMod val="400000"/>
                </a:schemeClr>
              </a:duotone>
            </a:blip>
            <a:srcRect/>
            <a:stretch>
              <a:fillRect/>
            </a:stretch>
          </p:blipFill>
          <p:spPr bwMode="auto">
            <a:xfrm rot="20686136">
              <a:off x="6059339" y="4719848"/>
              <a:ext cx="160652" cy="106770"/>
            </a:xfrm>
            <a:prstGeom prst="rect">
              <a:avLst/>
            </a:prstGeom>
            <a:noFill/>
          </p:spPr>
        </p:pic>
        <p:pic>
          <p:nvPicPr>
            <p:cNvPr id="363" name="Picture 2" descr="C:\Users\Parents\Pictures\plain ikey.png"/>
            <p:cNvPicPr>
              <a:picLocks noChangeAspect="1" noChangeArrowheads="1"/>
            </p:cNvPicPr>
            <p:nvPr/>
          </p:nvPicPr>
          <p:blipFill>
            <a:blip r:embed="rId6" cstate="email">
              <a:duotone>
                <a:prstClr val="black"/>
                <a:srgbClr val="0070C0">
                  <a:tint val="45000"/>
                  <a:satMod val="400000"/>
                </a:srgbClr>
              </a:duotone>
            </a:blip>
            <a:srcRect/>
            <a:stretch>
              <a:fillRect/>
            </a:stretch>
          </p:blipFill>
          <p:spPr bwMode="auto">
            <a:xfrm rot="20686136">
              <a:off x="6016292" y="4682227"/>
              <a:ext cx="160652" cy="106770"/>
            </a:xfrm>
            <a:prstGeom prst="rect">
              <a:avLst/>
            </a:prstGeom>
            <a:noFill/>
          </p:spPr>
        </p:pic>
      </p:grpSp>
      <p:pic>
        <p:nvPicPr>
          <p:cNvPr id="364" name="Picture 2" descr="C:\Documents and Settings\shelm\Local Settings\Temporary Internet Files\Content.IE5\3V1TT0H5\MC900433941[1].png"/>
          <p:cNvPicPr>
            <a:picLocks noChangeAspect="1" noChangeArrowheads="1"/>
          </p:cNvPicPr>
          <p:nvPr/>
        </p:nvPicPr>
        <p:blipFill>
          <a:blip r:embed="rId7" cstate="email">
            <a:grayscl/>
          </a:blip>
          <a:srcRect/>
          <a:stretch>
            <a:fillRect/>
          </a:stretch>
        </p:blipFill>
        <p:spPr bwMode="auto">
          <a:xfrm flipH="1">
            <a:off x="0" y="4248260"/>
            <a:ext cx="1085850" cy="1085850"/>
          </a:xfrm>
          <a:prstGeom prst="rect">
            <a:avLst/>
          </a:prstGeom>
          <a:noFill/>
        </p:spPr>
      </p:pic>
      <p:sp>
        <p:nvSpPr>
          <p:cNvPr id="365" name="Rectangle 364"/>
          <p:cNvSpPr/>
          <p:nvPr/>
        </p:nvSpPr>
        <p:spPr>
          <a:xfrm>
            <a:off x="76200" y="2856186"/>
            <a:ext cx="1981200" cy="268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Central Management Location</a:t>
            </a:r>
            <a:endParaRPr lang="en-US" sz="900" b="1" dirty="0"/>
          </a:p>
        </p:txBody>
      </p:sp>
      <p:pic>
        <p:nvPicPr>
          <p:cNvPr id="366" name="Picture 2" descr="C:\Users\Parents\Pictures\ped.png"/>
          <p:cNvPicPr>
            <a:picLocks noChangeAspect="1" noChangeArrowheads="1"/>
          </p:cNvPicPr>
          <p:nvPr/>
        </p:nvPicPr>
        <p:blipFill>
          <a:blip r:embed="rId8" cstate="email"/>
          <a:srcRect/>
          <a:stretch>
            <a:fillRect/>
          </a:stretch>
        </p:blipFill>
        <p:spPr bwMode="auto">
          <a:xfrm rot="810163" flipH="1">
            <a:off x="962676" y="5257595"/>
            <a:ext cx="212412" cy="438669"/>
          </a:xfrm>
          <a:prstGeom prst="rect">
            <a:avLst/>
          </a:prstGeom>
          <a:noFill/>
        </p:spPr>
      </p:pic>
      <p:pic>
        <p:nvPicPr>
          <p:cNvPr id="368" name="Picture 5" descr="Z:\Axis41 Brand\~ICONS\PNGs\browser.png"/>
          <p:cNvPicPr>
            <a:picLocks noChangeAspect="1" noChangeArrowheads="1"/>
          </p:cNvPicPr>
          <p:nvPr/>
        </p:nvPicPr>
        <p:blipFill>
          <a:blip r:embed="rId9" cstate="print"/>
          <a:srcRect/>
          <a:stretch>
            <a:fillRect/>
          </a:stretch>
        </p:blipFill>
        <p:spPr bwMode="auto">
          <a:xfrm>
            <a:off x="762000" y="4781660"/>
            <a:ext cx="788759" cy="457200"/>
          </a:xfrm>
          <a:prstGeom prst="rect">
            <a:avLst/>
          </a:prstGeom>
          <a:noFill/>
        </p:spPr>
      </p:pic>
      <p:sp>
        <p:nvSpPr>
          <p:cNvPr id="369" name="Text Box 64"/>
          <p:cNvSpPr txBox="1">
            <a:spLocks noChangeArrowheads="1"/>
          </p:cNvSpPr>
          <p:nvPr/>
        </p:nvSpPr>
        <p:spPr bwMode="auto">
          <a:xfrm>
            <a:off x="76200" y="5638800"/>
            <a:ext cx="1981200" cy="253916"/>
          </a:xfrm>
          <a:prstGeom prst="rect">
            <a:avLst/>
          </a:prstGeom>
          <a:noFill/>
          <a:ln w="9525" algn="ctr">
            <a:noFill/>
            <a:miter lim="800000"/>
            <a:headEnd/>
            <a:tailEnd/>
          </a:ln>
        </p:spPr>
        <p:txBody>
          <a:bodyPr wrap="square">
            <a:spAutoFit/>
          </a:bodyPr>
          <a:lstStyle/>
          <a:p>
            <a:pPr algn="ctr"/>
            <a:r>
              <a:rPr lang="en-US" sz="1050" b="1" i="1" dirty="0" smtClean="0">
                <a:solidFill>
                  <a:schemeClr val="tx1">
                    <a:lumMod val="65000"/>
                    <a:lumOff val="35000"/>
                  </a:schemeClr>
                </a:solidFill>
              </a:rPr>
              <a:t>Trusted Security Expert(s)</a:t>
            </a:r>
            <a:endParaRPr lang="en-US" sz="1050" b="1" i="1" dirty="0">
              <a:solidFill>
                <a:schemeClr val="tx1">
                  <a:lumMod val="65000"/>
                  <a:lumOff val="35000"/>
                </a:schemeClr>
              </a:solidFill>
            </a:endParaRPr>
          </a:p>
        </p:txBody>
      </p:sp>
      <p:grpSp>
        <p:nvGrpSpPr>
          <p:cNvPr id="17" name="Group 373"/>
          <p:cNvGrpSpPr/>
          <p:nvPr/>
        </p:nvGrpSpPr>
        <p:grpSpPr>
          <a:xfrm>
            <a:off x="304800" y="1371600"/>
            <a:ext cx="3124200" cy="738664"/>
            <a:chOff x="304800" y="914400"/>
            <a:chExt cx="3124200" cy="738664"/>
          </a:xfrm>
        </p:grpSpPr>
        <p:sp>
          <p:nvSpPr>
            <p:cNvPr id="370" name="Oval 369"/>
            <p:cNvSpPr/>
            <p:nvPr/>
          </p:nvSpPr>
          <p:spPr>
            <a:xfrm>
              <a:off x="304800" y="91440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1</a:t>
              </a:r>
              <a:endParaRPr lang="en-US" sz="1400" dirty="0"/>
            </a:p>
          </p:txBody>
        </p:sp>
        <p:sp>
          <p:nvSpPr>
            <p:cNvPr id="371" name="Text Box 64"/>
            <p:cNvSpPr txBox="1">
              <a:spLocks noChangeArrowheads="1"/>
            </p:cNvSpPr>
            <p:nvPr/>
          </p:nvSpPr>
          <p:spPr bwMode="auto">
            <a:xfrm>
              <a:off x="609600" y="914400"/>
              <a:ext cx="2819400" cy="738664"/>
            </a:xfrm>
            <a:prstGeom prst="rect">
              <a:avLst/>
            </a:prstGeom>
            <a:noFill/>
            <a:ln w="9525" algn="ctr">
              <a:noFill/>
              <a:miter lim="800000"/>
              <a:headEnd/>
              <a:tailEnd/>
            </a:ln>
          </p:spPr>
          <p:txBody>
            <a:bodyPr wrap="square">
              <a:spAutoFit/>
            </a:bodyPr>
            <a:lstStyle/>
            <a:p>
              <a:r>
                <a:rPr lang="en-US" sz="1050" b="1" dirty="0" smtClean="0">
                  <a:solidFill>
                    <a:schemeClr val="tx1">
                      <a:lumMod val="65000"/>
                      <a:lumOff val="35000"/>
                    </a:schemeClr>
                  </a:solidFill>
                </a:rPr>
                <a:t>Trusted Security Expert Uses KS management console to select appropriate key attributes/template and being invocation process.</a:t>
              </a:r>
              <a:endParaRPr lang="en-US" sz="1050" b="1" dirty="0">
                <a:solidFill>
                  <a:schemeClr val="tx1">
                    <a:lumMod val="65000"/>
                    <a:lumOff val="35000"/>
                  </a:schemeClr>
                </a:solidFill>
              </a:endParaRPr>
            </a:p>
          </p:txBody>
        </p:sp>
      </p:grpSp>
      <p:grpSp>
        <p:nvGrpSpPr>
          <p:cNvPr id="18" name="Group 374"/>
          <p:cNvGrpSpPr/>
          <p:nvPr/>
        </p:nvGrpSpPr>
        <p:grpSpPr>
          <a:xfrm>
            <a:off x="304800" y="2133600"/>
            <a:ext cx="3124200" cy="415498"/>
            <a:chOff x="304800" y="1676400"/>
            <a:chExt cx="3124200" cy="415498"/>
          </a:xfrm>
        </p:grpSpPr>
        <p:sp>
          <p:nvSpPr>
            <p:cNvPr id="372" name="Oval 371"/>
            <p:cNvSpPr/>
            <p:nvPr/>
          </p:nvSpPr>
          <p:spPr>
            <a:xfrm>
              <a:off x="304800" y="167640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2</a:t>
              </a:r>
              <a:endParaRPr lang="en-US" sz="1400" dirty="0"/>
            </a:p>
          </p:txBody>
        </p:sp>
        <p:sp>
          <p:nvSpPr>
            <p:cNvPr id="373" name="Text Box 64"/>
            <p:cNvSpPr txBox="1">
              <a:spLocks noChangeArrowheads="1"/>
            </p:cNvSpPr>
            <p:nvPr/>
          </p:nvSpPr>
          <p:spPr bwMode="auto">
            <a:xfrm>
              <a:off x="609600" y="1676400"/>
              <a:ext cx="2819400" cy="415498"/>
            </a:xfrm>
            <a:prstGeom prst="rect">
              <a:avLst/>
            </a:prstGeom>
            <a:noFill/>
            <a:ln w="9525" algn="ctr">
              <a:noFill/>
              <a:miter lim="800000"/>
              <a:headEnd/>
              <a:tailEnd/>
            </a:ln>
          </p:spPr>
          <p:txBody>
            <a:bodyPr wrap="square">
              <a:spAutoFit/>
            </a:bodyPr>
            <a:lstStyle/>
            <a:p>
              <a:r>
                <a:rPr lang="en-US" sz="1050" b="1" dirty="0" smtClean="0">
                  <a:solidFill>
                    <a:schemeClr val="tx1">
                      <a:lumMod val="65000"/>
                      <a:lumOff val="35000"/>
                    </a:schemeClr>
                  </a:solidFill>
                </a:rPr>
                <a:t>HSM partition  creates key and transmits key meta data back to KS</a:t>
              </a:r>
              <a:endParaRPr lang="en-US" sz="1050" b="1" dirty="0">
                <a:solidFill>
                  <a:schemeClr val="tx1">
                    <a:lumMod val="65000"/>
                    <a:lumOff val="35000"/>
                  </a:schemeClr>
                </a:solidFill>
              </a:endParaRPr>
            </a:p>
          </p:txBody>
        </p:sp>
      </p:grpSp>
      <p:grpSp>
        <p:nvGrpSpPr>
          <p:cNvPr id="19" name="Group 375"/>
          <p:cNvGrpSpPr/>
          <p:nvPr/>
        </p:nvGrpSpPr>
        <p:grpSpPr>
          <a:xfrm>
            <a:off x="381000" y="6096000"/>
            <a:ext cx="3124200" cy="415498"/>
            <a:chOff x="304800" y="1676400"/>
            <a:chExt cx="3124200" cy="415498"/>
          </a:xfrm>
        </p:grpSpPr>
        <p:sp>
          <p:nvSpPr>
            <p:cNvPr id="377" name="Oval 376"/>
            <p:cNvSpPr/>
            <p:nvPr/>
          </p:nvSpPr>
          <p:spPr>
            <a:xfrm>
              <a:off x="304800" y="167640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3</a:t>
              </a:r>
              <a:endParaRPr lang="en-US" sz="1400" dirty="0"/>
            </a:p>
          </p:txBody>
        </p:sp>
        <p:sp>
          <p:nvSpPr>
            <p:cNvPr id="378" name="Text Box 64"/>
            <p:cNvSpPr txBox="1">
              <a:spLocks noChangeArrowheads="1"/>
            </p:cNvSpPr>
            <p:nvPr/>
          </p:nvSpPr>
          <p:spPr bwMode="auto">
            <a:xfrm>
              <a:off x="609600" y="1676400"/>
              <a:ext cx="2819400" cy="415498"/>
            </a:xfrm>
            <a:prstGeom prst="rect">
              <a:avLst/>
            </a:prstGeom>
            <a:noFill/>
            <a:ln w="9525" algn="ctr">
              <a:noFill/>
              <a:miter lim="800000"/>
              <a:headEnd/>
              <a:tailEnd/>
            </a:ln>
          </p:spPr>
          <p:txBody>
            <a:bodyPr wrap="square">
              <a:spAutoFit/>
            </a:bodyPr>
            <a:lstStyle/>
            <a:p>
              <a:r>
                <a:rPr lang="en-US" sz="1050" b="1" dirty="0" smtClean="0">
                  <a:solidFill>
                    <a:schemeClr val="tx1">
                      <a:lumMod val="65000"/>
                      <a:lumOff val="35000"/>
                    </a:schemeClr>
                  </a:solidFill>
                </a:rPr>
                <a:t>Key meta data can be viewed/managed through the KS management console</a:t>
              </a:r>
              <a:endParaRPr lang="en-US" sz="1050" b="1" dirty="0">
                <a:solidFill>
                  <a:schemeClr val="tx1">
                    <a:lumMod val="65000"/>
                    <a:lumOff val="35000"/>
                  </a:schemeClr>
                </a:solidFill>
              </a:endParaRPr>
            </a:p>
          </p:txBody>
        </p:sp>
      </p:grpSp>
      <p:sp>
        <p:nvSpPr>
          <p:cNvPr id="68" name="TextBox 67"/>
          <p:cNvSpPr txBox="1"/>
          <p:nvPr/>
        </p:nvSpPr>
        <p:spPr>
          <a:xfrm>
            <a:off x="762000" y="533400"/>
            <a:ext cx="7315200" cy="64633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smtClean="0"/>
              <a:t>Remote Key Foundry enables customers to </a:t>
            </a:r>
            <a:r>
              <a:rPr lang="en-US" sz="1200" b="1" dirty="0" smtClean="0"/>
              <a:t>centrally initiate remote key creation, modification and deletion, </a:t>
            </a:r>
            <a:r>
              <a:rPr lang="en-US" sz="1200" dirty="0" smtClean="0"/>
              <a:t>and will allow organizations to </a:t>
            </a:r>
            <a:r>
              <a:rPr lang="en-US" sz="1200" b="1" dirty="0" smtClean="0"/>
              <a:t>assign oversight of HSMs </a:t>
            </a:r>
            <a:r>
              <a:rPr lang="en-US" sz="1200" dirty="0" smtClean="0"/>
              <a:t>and their respective keys to a </a:t>
            </a:r>
            <a:r>
              <a:rPr lang="en-US" sz="1200" b="1" dirty="0" smtClean="0"/>
              <a:t>few experienced, trusted, and centralized administrators.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Arrow Connector 59"/>
          <p:cNvCxnSpPr/>
          <p:nvPr/>
        </p:nvCxnSpPr>
        <p:spPr>
          <a:xfrm>
            <a:off x="6944833" y="3111965"/>
            <a:ext cx="533400" cy="1588"/>
          </a:xfrm>
          <a:prstGeom prst="straightConnector1">
            <a:avLst/>
          </a:prstGeom>
          <a:ln>
            <a:solidFill>
              <a:srgbClr val="F39100"/>
            </a:solidFill>
            <a:prstDash val="solid"/>
            <a:headEnd type="triangle" w="med" len="med"/>
            <a:tailEnd type="triangle" w="med" len="med"/>
          </a:ln>
        </p:spPr>
        <p:style>
          <a:lnRef idx="3">
            <a:schemeClr val="accent5"/>
          </a:lnRef>
          <a:fillRef idx="0">
            <a:schemeClr val="accent5"/>
          </a:fillRef>
          <a:effectRef idx="2">
            <a:schemeClr val="accent5"/>
          </a:effectRef>
          <a:fontRef idx="minor">
            <a:schemeClr val="tx1"/>
          </a:fontRef>
        </p:style>
      </p:cxnSp>
      <p:sp>
        <p:nvSpPr>
          <p:cNvPr id="122" name="Rectangle 121"/>
          <p:cNvSpPr/>
          <p:nvPr/>
        </p:nvSpPr>
        <p:spPr>
          <a:xfrm>
            <a:off x="6629400" y="5867400"/>
            <a:ext cx="2438400" cy="838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Up-Down Arrow 85"/>
          <p:cNvSpPr/>
          <p:nvPr/>
        </p:nvSpPr>
        <p:spPr>
          <a:xfrm rot="5400000">
            <a:off x="4201169" y="1501596"/>
            <a:ext cx="513062" cy="3124200"/>
          </a:xfrm>
          <a:prstGeom prst="upDownArrow">
            <a:avLst/>
          </a:prstGeom>
          <a:ln w="127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smtClean="0"/>
              <a:t>SSL Tunnel</a:t>
            </a:r>
            <a:endParaRPr lang="en-US" dirty="0"/>
          </a:p>
        </p:txBody>
      </p:sp>
      <p:sp>
        <p:nvSpPr>
          <p:cNvPr id="2" name="Title 1"/>
          <p:cNvSpPr>
            <a:spLocks noGrp="1"/>
          </p:cNvSpPr>
          <p:nvPr>
            <p:ph type="title"/>
          </p:nvPr>
        </p:nvSpPr>
        <p:spPr>
          <a:xfrm>
            <a:off x="304800" y="0"/>
            <a:ext cx="6019800" cy="762000"/>
          </a:xfrm>
        </p:spPr>
        <p:txBody>
          <a:bodyPr>
            <a:normAutofit/>
          </a:bodyPr>
          <a:lstStyle/>
          <a:p>
            <a:r>
              <a:rPr lang="en-US" dirty="0" smtClean="0"/>
              <a:t>Automated HSM Registration</a:t>
            </a:r>
            <a:endParaRPr lang="en-US" dirty="0"/>
          </a:p>
        </p:txBody>
      </p:sp>
      <p:pic>
        <p:nvPicPr>
          <p:cNvPr id="19" name="Picture 7" descr="C:\Documents and Settings\cdunn\My Documents\My Pictures\a.png"/>
          <p:cNvPicPr>
            <a:picLocks noChangeAspect="1" noChangeArrowheads="1"/>
          </p:cNvPicPr>
          <p:nvPr/>
        </p:nvPicPr>
        <p:blipFill>
          <a:blip r:embed="rId3" cstate="email"/>
          <a:srcRect/>
          <a:stretch>
            <a:fillRect/>
          </a:stretch>
        </p:blipFill>
        <p:spPr bwMode="auto">
          <a:xfrm>
            <a:off x="1447800" y="3124200"/>
            <a:ext cx="516204" cy="501160"/>
          </a:xfrm>
          <a:prstGeom prst="rect">
            <a:avLst/>
          </a:prstGeom>
          <a:noFill/>
        </p:spPr>
      </p:pic>
      <p:pic>
        <p:nvPicPr>
          <p:cNvPr id="11" name="Picture 2" descr="C:\Users\Parents\Pictures\ped.png"/>
          <p:cNvPicPr>
            <a:picLocks noChangeAspect="1" noChangeArrowheads="1"/>
          </p:cNvPicPr>
          <p:nvPr/>
        </p:nvPicPr>
        <p:blipFill>
          <a:blip r:embed="rId4" cstate="email"/>
          <a:srcRect/>
          <a:stretch>
            <a:fillRect/>
          </a:stretch>
        </p:blipFill>
        <p:spPr bwMode="auto">
          <a:xfrm rot="810163" flipH="1">
            <a:off x="1048495" y="2689517"/>
            <a:ext cx="212412" cy="438669"/>
          </a:xfrm>
          <a:prstGeom prst="rect">
            <a:avLst/>
          </a:prstGeom>
          <a:noFill/>
        </p:spPr>
      </p:pic>
      <p:grpSp>
        <p:nvGrpSpPr>
          <p:cNvPr id="3" name="Group 59"/>
          <p:cNvGrpSpPr/>
          <p:nvPr/>
        </p:nvGrpSpPr>
        <p:grpSpPr>
          <a:xfrm>
            <a:off x="816570" y="2589696"/>
            <a:ext cx="261899" cy="282819"/>
            <a:chOff x="6016292" y="4682227"/>
            <a:chExt cx="289794" cy="219632"/>
          </a:xfrm>
        </p:grpSpPr>
        <p:pic>
          <p:nvPicPr>
            <p:cNvPr id="15" name="Picture 2" descr="C:\Users\Parents\Pictures\plain ikey.png"/>
            <p:cNvPicPr>
              <a:picLocks noChangeAspect="1" noChangeArrowheads="1"/>
            </p:cNvPicPr>
            <p:nvPr/>
          </p:nvPicPr>
          <p:blipFill>
            <a:blip r:embed="rId5" cstate="email">
              <a:duotone>
                <a:prstClr val="black"/>
                <a:schemeClr val="accent1">
                  <a:tint val="45000"/>
                  <a:satMod val="400000"/>
                </a:schemeClr>
              </a:duotone>
            </a:blip>
            <a:srcRect/>
            <a:stretch>
              <a:fillRect/>
            </a:stretch>
          </p:blipFill>
          <p:spPr bwMode="auto">
            <a:xfrm rot="20686136">
              <a:off x="6145434" y="4795089"/>
              <a:ext cx="160652" cy="106770"/>
            </a:xfrm>
            <a:prstGeom prst="rect">
              <a:avLst/>
            </a:prstGeom>
            <a:noFill/>
          </p:spPr>
        </p:pic>
        <p:pic>
          <p:nvPicPr>
            <p:cNvPr id="16" name="Picture 2" descr="C:\Users\Parents\Pictures\plain ikey.png"/>
            <p:cNvPicPr>
              <a:picLocks noChangeAspect="1" noChangeArrowheads="1"/>
            </p:cNvPicPr>
            <p:nvPr/>
          </p:nvPicPr>
          <p:blipFill>
            <a:blip r:embed="rId5" cstate="email">
              <a:duotone>
                <a:prstClr val="black"/>
                <a:srgbClr val="FF0000">
                  <a:tint val="45000"/>
                  <a:satMod val="400000"/>
                </a:srgbClr>
              </a:duotone>
            </a:blip>
            <a:srcRect/>
            <a:stretch>
              <a:fillRect/>
            </a:stretch>
          </p:blipFill>
          <p:spPr bwMode="auto">
            <a:xfrm rot="20686136">
              <a:off x="6102386" y="4757469"/>
              <a:ext cx="160652" cy="106770"/>
            </a:xfrm>
            <a:prstGeom prst="rect">
              <a:avLst/>
            </a:prstGeom>
            <a:noFill/>
          </p:spPr>
        </p:pic>
        <p:pic>
          <p:nvPicPr>
            <p:cNvPr id="17" name="Picture 2" descr="C:\Users\Parents\Pictures\plain ikey.png"/>
            <p:cNvPicPr>
              <a:picLocks noChangeAspect="1" noChangeArrowheads="1"/>
            </p:cNvPicPr>
            <p:nvPr/>
          </p:nvPicPr>
          <p:blipFill>
            <a:blip r:embed="rId5" cstate="email">
              <a:duotone>
                <a:prstClr val="black"/>
                <a:schemeClr val="accent4">
                  <a:tint val="45000"/>
                  <a:satMod val="400000"/>
                </a:schemeClr>
              </a:duotone>
            </a:blip>
            <a:srcRect/>
            <a:stretch>
              <a:fillRect/>
            </a:stretch>
          </p:blipFill>
          <p:spPr bwMode="auto">
            <a:xfrm rot="20686136">
              <a:off x="6059339" y="4719848"/>
              <a:ext cx="160652" cy="106770"/>
            </a:xfrm>
            <a:prstGeom prst="rect">
              <a:avLst/>
            </a:prstGeom>
            <a:noFill/>
          </p:spPr>
        </p:pic>
        <p:pic>
          <p:nvPicPr>
            <p:cNvPr id="18" name="Picture 2" descr="C:\Users\Parents\Pictures\plain ikey.png"/>
            <p:cNvPicPr>
              <a:picLocks noChangeAspect="1" noChangeArrowheads="1"/>
            </p:cNvPicPr>
            <p:nvPr/>
          </p:nvPicPr>
          <p:blipFill>
            <a:blip r:embed="rId5" cstate="email">
              <a:duotone>
                <a:prstClr val="black"/>
                <a:srgbClr val="0070C0">
                  <a:tint val="45000"/>
                  <a:satMod val="400000"/>
                </a:srgbClr>
              </a:duotone>
            </a:blip>
            <a:srcRect/>
            <a:stretch>
              <a:fillRect/>
            </a:stretch>
          </p:blipFill>
          <p:spPr bwMode="auto">
            <a:xfrm rot="20686136">
              <a:off x="6016292" y="4682227"/>
              <a:ext cx="160652" cy="106770"/>
            </a:xfrm>
            <a:prstGeom prst="rect">
              <a:avLst/>
            </a:prstGeom>
            <a:noFill/>
          </p:spPr>
        </p:pic>
      </p:grpSp>
      <p:sp>
        <p:nvSpPr>
          <p:cNvPr id="13" name="Freeform 12"/>
          <p:cNvSpPr/>
          <p:nvPr/>
        </p:nvSpPr>
        <p:spPr>
          <a:xfrm rot="346634" flipH="1">
            <a:off x="1008088" y="2403865"/>
            <a:ext cx="180915" cy="292708"/>
          </a:xfrm>
          <a:custGeom>
            <a:avLst/>
            <a:gdLst>
              <a:gd name="connsiteX0" fmla="*/ 0 w 176319"/>
              <a:gd name="connsiteY0" fmla="*/ 155817 h 155817"/>
              <a:gd name="connsiteX1" fmla="*/ 24603 w 176319"/>
              <a:gd name="connsiteY1" fmla="*/ 82009 h 155817"/>
              <a:gd name="connsiteX2" fmla="*/ 147616 w 176319"/>
              <a:gd name="connsiteY2" fmla="*/ 61507 h 155817"/>
              <a:gd name="connsiteX3" fmla="*/ 176319 w 176319"/>
              <a:gd name="connsiteY3" fmla="*/ 0 h 155817"/>
            </a:gdLst>
            <a:ahLst/>
            <a:cxnLst>
              <a:cxn ang="0">
                <a:pos x="connsiteX0" y="connsiteY0"/>
              </a:cxn>
              <a:cxn ang="0">
                <a:pos x="connsiteX1" y="connsiteY1"/>
              </a:cxn>
              <a:cxn ang="0">
                <a:pos x="connsiteX2" y="connsiteY2"/>
              </a:cxn>
              <a:cxn ang="0">
                <a:pos x="connsiteX3" y="connsiteY3"/>
              </a:cxn>
            </a:cxnLst>
            <a:rect l="l" t="t" r="r" b="b"/>
            <a:pathLst>
              <a:path w="176319" h="155817">
                <a:moveTo>
                  <a:pt x="0" y="155817"/>
                </a:moveTo>
                <a:cubicBezTo>
                  <a:pt x="0" y="126772"/>
                  <a:pt x="0" y="97727"/>
                  <a:pt x="24603" y="82009"/>
                </a:cubicBezTo>
                <a:cubicBezTo>
                  <a:pt x="49206" y="66291"/>
                  <a:pt x="122330" y="75175"/>
                  <a:pt x="147616" y="61507"/>
                </a:cubicBezTo>
                <a:cubicBezTo>
                  <a:pt x="172902" y="47839"/>
                  <a:pt x="174610" y="23919"/>
                  <a:pt x="176319"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CA"/>
          </a:p>
        </p:txBody>
      </p:sp>
      <p:cxnSp>
        <p:nvCxnSpPr>
          <p:cNvPr id="33" name="Straight Arrow Connector 32"/>
          <p:cNvCxnSpPr/>
          <p:nvPr/>
        </p:nvCxnSpPr>
        <p:spPr>
          <a:xfrm rot="10800000">
            <a:off x="3047998" y="3416765"/>
            <a:ext cx="2743202" cy="1588"/>
          </a:xfrm>
          <a:prstGeom prst="straightConnector1">
            <a:avLst/>
          </a:prstGeom>
          <a:ln>
            <a:solidFill>
              <a:srgbClr val="F39100"/>
            </a:solidFill>
            <a:prstDash val="sysDash"/>
            <a:headEnd type="triangle" w="med" len="med"/>
            <a:tailEnd type="none" w="med" len="med"/>
          </a:ln>
        </p:spPr>
        <p:style>
          <a:lnRef idx="3">
            <a:schemeClr val="accent5"/>
          </a:lnRef>
          <a:fillRef idx="0">
            <a:schemeClr val="accent5"/>
          </a:fillRef>
          <a:effectRef idx="2">
            <a:schemeClr val="accent5"/>
          </a:effectRef>
          <a:fontRef idx="minor">
            <a:schemeClr val="tx1"/>
          </a:fontRef>
        </p:style>
      </p:cxnSp>
      <p:cxnSp>
        <p:nvCxnSpPr>
          <p:cNvPr id="47" name="Straight Arrow Connector 46"/>
          <p:cNvCxnSpPr/>
          <p:nvPr/>
        </p:nvCxnSpPr>
        <p:spPr>
          <a:xfrm rot="10800000" flipV="1">
            <a:off x="2971800" y="2730965"/>
            <a:ext cx="2743200" cy="1588"/>
          </a:xfrm>
          <a:prstGeom prst="straightConnector1">
            <a:avLst/>
          </a:prstGeom>
          <a:ln>
            <a:solidFill>
              <a:srgbClr val="F39100"/>
            </a:solidFill>
            <a:prstDash val="sysDash"/>
            <a:headEnd type="none" w="med" len="med"/>
            <a:tailEnd type="triangle" w="med" len="med"/>
          </a:ln>
        </p:spPr>
        <p:style>
          <a:lnRef idx="3">
            <a:schemeClr val="accent5"/>
          </a:lnRef>
          <a:fillRef idx="0">
            <a:schemeClr val="accent5"/>
          </a:fillRef>
          <a:effectRef idx="2">
            <a:schemeClr val="accent5"/>
          </a:effectRef>
          <a:fontRef idx="minor">
            <a:schemeClr val="tx1"/>
          </a:fontRef>
        </p:style>
      </p:cxnSp>
      <p:sp>
        <p:nvSpPr>
          <p:cNvPr id="51" name="TextBox 50"/>
          <p:cNvSpPr txBox="1"/>
          <p:nvPr/>
        </p:nvSpPr>
        <p:spPr>
          <a:xfrm>
            <a:off x="3352800" y="2426165"/>
            <a:ext cx="2246770" cy="261610"/>
          </a:xfrm>
          <a:prstGeom prst="rect">
            <a:avLst/>
          </a:prstGeom>
          <a:noFill/>
        </p:spPr>
        <p:txBody>
          <a:bodyPr wrap="square" rtlCol="0">
            <a:spAutoFit/>
          </a:bodyPr>
          <a:lstStyle/>
          <a:p>
            <a:pPr algn="ctr"/>
            <a:r>
              <a:rPr lang="en-CA" sz="1100" b="1" dirty="0" smtClean="0">
                <a:solidFill>
                  <a:srgbClr val="6C286B"/>
                </a:solidFill>
                <a:effectLst>
                  <a:outerShdw blurRad="38100" dist="38100" dir="2700000" algn="tl">
                    <a:srgbClr val="000000">
                      <a:alpha val="43137"/>
                    </a:srgbClr>
                  </a:outerShdw>
                </a:effectLst>
              </a:rPr>
              <a:t>Certificate Required</a:t>
            </a:r>
          </a:p>
        </p:txBody>
      </p:sp>
      <p:sp>
        <p:nvSpPr>
          <p:cNvPr id="53" name="TextBox 52"/>
          <p:cNvSpPr txBox="1"/>
          <p:nvPr/>
        </p:nvSpPr>
        <p:spPr>
          <a:xfrm>
            <a:off x="3124200" y="3492965"/>
            <a:ext cx="2667000" cy="261610"/>
          </a:xfrm>
          <a:prstGeom prst="rect">
            <a:avLst/>
          </a:prstGeom>
          <a:noFill/>
        </p:spPr>
        <p:txBody>
          <a:bodyPr wrap="square" rtlCol="0">
            <a:spAutoFit/>
          </a:bodyPr>
          <a:lstStyle/>
          <a:p>
            <a:pPr algn="ctr"/>
            <a:r>
              <a:rPr lang="en-CA" sz="1100" b="1" dirty="0" smtClean="0">
                <a:solidFill>
                  <a:srgbClr val="6C286B"/>
                </a:solidFill>
                <a:effectLst>
                  <a:outerShdw blurRad="38100" dist="38100" dir="2700000" algn="tl">
                    <a:srgbClr val="000000">
                      <a:alpha val="43137"/>
                    </a:srgbClr>
                  </a:outerShdw>
                </a:effectLst>
              </a:rPr>
              <a:t>Signed Cert (but not yet authorized)</a:t>
            </a:r>
          </a:p>
        </p:txBody>
      </p:sp>
      <p:cxnSp>
        <p:nvCxnSpPr>
          <p:cNvPr id="54" name="Straight Arrow Connector 53"/>
          <p:cNvCxnSpPr/>
          <p:nvPr/>
        </p:nvCxnSpPr>
        <p:spPr>
          <a:xfrm>
            <a:off x="4953000" y="1936976"/>
            <a:ext cx="1015330" cy="351916"/>
          </a:xfrm>
          <a:prstGeom prst="straightConnector1">
            <a:avLst/>
          </a:prstGeom>
          <a:ln>
            <a:solidFill>
              <a:srgbClr val="F39100"/>
            </a:solidFill>
            <a:prstDash val="sysDash"/>
            <a:headEnd type="triangle" w="med" len="med"/>
            <a:tailEnd type="triangle" w="med" len="med"/>
          </a:ln>
        </p:spPr>
        <p:style>
          <a:lnRef idx="3">
            <a:schemeClr val="accent5"/>
          </a:lnRef>
          <a:fillRef idx="0">
            <a:schemeClr val="accent5"/>
          </a:fillRef>
          <a:effectRef idx="2">
            <a:schemeClr val="accent5"/>
          </a:effectRef>
          <a:fontRef idx="minor">
            <a:schemeClr val="tx1"/>
          </a:fontRef>
        </p:style>
      </p:cxnSp>
      <p:sp>
        <p:nvSpPr>
          <p:cNvPr id="57" name="Rectangle 56"/>
          <p:cNvSpPr/>
          <p:nvPr/>
        </p:nvSpPr>
        <p:spPr>
          <a:xfrm rot="1139802">
            <a:off x="4801710" y="1859861"/>
            <a:ext cx="1522840" cy="261610"/>
          </a:xfrm>
          <a:prstGeom prst="rect">
            <a:avLst/>
          </a:prstGeom>
        </p:spPr>
        <p:txBody>
          <a:bodyPr wrap="square">
            <a:spAutoFit/>
          </a:bodyPr>
          <a:lstStyle/>
          <a:p>
            <a:pPr algn="ctr"/>
            <a:r>
              <a:rPr lang="en-CA" sz="1050" b="1" dirty="0" smtClean="0">
                <a:solidFill>
                  <a:srgbClr val="6C286B"/>
                </a:solidFill>
                <a:effectLst>
                  <a:outerShdw blurRad="38100" dist="38100" dir="2700000" algn="tl">
                    <a:srgbClr val="000000">
                      <a:alpha val="43137"/>
                    </a:srgbClr>
                  </a:outerShdw>
                </a:effectLst>
              </a:rPr>
              <a:t>Install EKM Client</a:t>
            </a:r>
            <a:endParaRPr lang="en-CA" sz="1050" b="1" dirty="0">
              <a:solidFill>
                <a:srgbClr val="6C286B"/>
              </a:solidFill>
              <a:effectLst>
                <a:outerShdw blurRad="38100" dist="38100" dir="2700000" algn="tl">
                  <a:srgbClr val="000000">
                    <a:alpha val="43137"/>
                  </a:srgbClr>
                </a:outerShdw>
              </a:effectLst>
            </a:endParaRPr>
          </a:p>
        </p:txBody>
      </p:sp>
      <p:cxnSp>
        <p:nvCxnSpPr>
          <p:cNvPr id="59" name="Straight Arrow Connector 58"/>
          <p:cNvCxnSpPr/>
          <p:nvPr/>
        </p:nvCxnSpPr>
        <p:spPr>
          <a:xfrm flipV="1">
            <a:off x="2286000" y="3721566"/>
            <a:ext cx="3886200" cy="1523999"/>
          </a:xfrm>
          <a:prstGeom prst="straightConnector1">
            <a:avLst/>
          </a:prstGeom>
          <a:ln>
            <a:solidFill>
              <a:srgbClr val="F39100"/>
            </a:solidFill>
            <a:prstDash val="sysDash"/>
            <a:headEnd type="triangle" w="med" len="med"/>
            <a:tailEnd type="triangle" w="med" len="med"/>
          </a:ln>
        </p:spPr>
        <p:style>
          <a:lnRef idx="3">
            <a:schemeClr val="accent5"/>
          </a:lnRef>
          <a:fillRef idx="0">
            <a:schemeClr val="accent5"/>
          </a:fillRef>
          <a:effectRef idx="2">
            <a:schemeClr val="accent5"/>
          </a:effectRef>
          <a:fontRef idx="minor">
            <a:schemeClr val="tx1"/>
          </a:fontRef>
        </p:style>
      </p:cxnSp>
      <p:sp>
        <p:nvSpPr>
          <p:cNvPr id="62" name="Rectangle 61"/>
          <p:cNvSpPr/>
          <p:nvPr/>
        </p:nvSpPr>
        <p:spPr>
          <a:xfrm rot="20229888">
            <a:off x="2509222" y="4427215"/>
            <a:ext cx="2136616" cy="261610"/>
          </a:xfrm>
          <a:prstGeom prst="rect">
            <a:avLst/>
          </a:prstGeom>
        </p:spPr>
        <p:txBody>
          <a:bodyPr wrap="square">
            <a:spAutoFit/>
          </a:bodyPr>
          <a:lstStyle/>
          <a:p>
            <a:pPr algn="ctr"/>
            <a:r>
              <a:rPr lang="en-CA" sz="1100" b="1" dirty="0" smtClean="0">
                <a:solidFill>
                  <a:srgbClr val="6C286B"/>
                </a:solidFill>
                <a:effectLst>
                  <a:outerShdw blurRad="38100" dist="38100" dir="2700000" algn="tl">
                    <a:srgbClr val="000000">
                      <a:alpha val="43137"/>
                    </a:srgbClr>
                  </a:outerShdw>
                </a:effectLst>
              </a:rPr>
              <a:t>Authorize Partition ID</a:t>
            </a:r>
            <a:endParaRPr lang="en-CA" sz="1100" b="1" dirty="0">
              <a:solidFill>
                <a:srgbClr val="6C286B"/>
              </a:solidFill>
              <a:effectLst>
                <a:outerShdw blurRad="38100" dist="38100" dir="2700000" algn="tl">
                  <a:srgbClr val="000000">
                    <a:alpha val="43137"/>
                  </a:srgbClr>
                </a:outerShdw>
              </a:effectLst>
            </a:endParaRPr>
          </a:p>
        </p:txBody>
      </p:sp>
      <p:sp>
        <p:nvSpPr>
          <p:cNvPr id="42" name="TextBox 41"/>
          <p:cNvSpPr txBox="1"/>
          <p:nvPr/>
        </p:nvSpPr>
        <p:spPr>
          <a:xfrm>
            <a:off x="4114800" y="4648200"/>
            <a:ext cx="4572000" cy="369332"/>
          </a:xfrm>
          <a:prstGeom prst="rect">
            <a:avLst/>
          </a:prstGeom>
          <a:noFill/>
        </p:spPr>
        <p:txBody>
          <a:bodyPr wrap="square" rtlCol="0">
            <a:spAutoFit/>
          </a:bodyPr>
          <a:lstStyle/>
          <a:p>
            <a:pPr marL="342900" indent="1588"/>
            <a:r>
              <a:rPr lang="en-US" sz="900" dirty="0" smtClean="0">
                <a:solidFill>
                  <a:schemeClr val="tx1">
                    <a:lumMod val="65000"/>
                    <a:lumOff val="35000"/>
                  </a:schemeClr>
                </a:solidFill>
              </a:rPr>
              <a:t>Installation software prompts installation technician for configuration information</a:t>
            </a:r>
          </a:p>
          <a:p>
            <a:pPr marL="800100" lvl="1" indent="-171450">
              <a:buFont typeface="Arial" pitchFamily="34" charset="0"/>
              <a:buChar char="•"/>
            </a:pPr>
            <a:r>
              <a:rPr lang="en-US" sz="900" dirty="0" smtClean="0">
                <a:solidFill>
                  <a:schemeClr val="tx1">
                    <a:lumMod val="65000"/>
                    <a:lumOff val="35000"/>
                  </a:schemeClr>
                </a:solidFill>
              </a:rPr>
              <a:t>IP address of KS, HSM user PIN, policy settings </a:t>
            </a:r>
          </a:p>
        </p:txBody>
      </p:sp>
      <p:grpSp>
        <p:nvGrpSpPr>
          <p:cNvPr id="4" name="Group 51"/>
          <p:cNvGrpSpPr/>
          <p:nvPr/>
        </p:nvGrpSpPr>
        <p:grpSpPr>
          <a:xfrm>
            <a:off x="7467600" y="2654765"/>
            <a:ext cx="1371599" cy="914400"/>
            <a:chOff x="1788073" y="1447800"/>
            <a:chExt cx="830943" cy="511922"/>
          </a:xfrm>
        </p:grpSpPr>
        <p:pic>
          <p:nvPicPr>
            <p:cNvPr id="55" name="Picture 6" descr="Z:\Axis41 Brand\~ICONS\PNGs\appliance_box_3.png"/>
            <p:cNvPicPr>
              <a:picLocks noChangeAspect="1" noChangeArrowheads="1"/>
            </p:cNvPicPr>
            <p:nvPr/>
          </p:nvPicPr>
          <p:blipFill>
            <a:blip r:embed="rId6" cstate="email"/>
            <a:srcRect/>
            <a:stretch>
              <a:fillRect/>
            </a:stretch>
          </p:blipFill>
          <p:spPr bwMode="auto">
            <a:xfrm>
              <a:off x="1828800" y="1447800"/>
              <a:ext cx="762000" cy="511922"/>
            </a:xfrm>
            <a:prstGeom prst="rect">
              <a:avLst/>
            </a:prstGeom>
            <a:noFill/>
            <a:scene3d>
              <a:camera prst="orthographicFront"/>
              <a:lightRig rig="threePt" dir="t"/>
            </a:scene3d>
            <a:sp3d/>
          </p:spPr>
        </p:pic>
        <p:sp>
          <p:nvSpPr>
            <p:cNvPr id="56" name="Rectangle 55"/>
            <p:cNvSpPr/>
            <p:nvPr/>
          </p:nvSpPr>
          <p:spPr>
            <a:xfrm>
              <a:off x="1788073" y="1552235"/>
              <a:ext cx="830943" cy="219691"/>
            </a:xfrm>
            <a:prstGeom prst="rect">
              <a:avLst/>
            </a:prstGeom>
            <a:noFill/>
          </p:spPr>
          <p:txBody>
            <a:bodyPr wrap="square" lIns="91440" tIns="45720" rIns="91440" bIns="45720">
              <a:spAutoFit/>
              <a:scene3d>
                <a:camera prst="isometricBottomDown"/>
                <a:lightRig rig="threePt" dir="t"/>
              </a:scene3d>
            </a:bodyPr>
            <a:lstStyle/>
            <a:p>
              <a:pPr algn="ctr"/>
              <a:r>
                <a:rPr lang="en-US" sz="28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HSM</a:t>
              </a:r>
              <a:endParaRPr lang="en-US" sz="7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68" name="TextBox 67"/>
          <p:cNvSpPr txBox="1"/>
          <p:nvPr/>
        </p:nvSpPr>
        <p:spPr>
          <a:xfrm>
            <a:off x="4038600" y="5040868"/>
            <a:ext cx="5105400" cy="230832"/>
          </a:xfrm>
          <a:prstGeom prst="rect">
            <a:avLst/>
          </a:prstGeom>
          <a:noFill/>
        </p:spPr>
        <p:txBody>
          <a:bodyPr wrap="square" rtlCol="0">
            <a:spAutoFit/>
          </a:bodyPr>
          <a:lstStyle/>
          <a:p>
            <a:pPr marL="342900" indent="1588"/>
            <a:r>
              <a:rPr lang="en-US" sz="900" dirty="0" smtClean="0">
                <a:solidFill>
                  <a:schemeClr val="tx1">
                    <a:lumMod val="65000"/>
                    <a:lumOff val="35000"/>
                  </a:schemeClr>
                </a:solidFill>
              </a:rPr>
              <a:t>Client automatically sets up the SSL tunnel</a:t>
            </a:r>
          </a:p>
        </p:txBody>
      </p:sp>
      <p:sp>
        <p:nvSpPr>
          <p:cNvPr id="69" name="TextBox 68"/>
          <p:cNvSpPr txBox="1"/>
          <p:nvPr/>
        </p:nvSpPr>
        <p:spPr>
          <a:xfrm>
            <a:off x="4038600" y="5334000"/>
            <a:ext cx="4648200" cy="369332"/>
          </a:xfrm>
          <a:prstGeom prst="rect">
            <a:avLst/>
          </a:prstGeom>
          <a:noFill/>
        </p:spPr>
        <p:txBody>
          <a:bodyPr wrap="square" rtlCol="0">
            <a:spAutoFit/>
          </a:bodyPr>
          <a:lstStyle/>
          <a:p>
            <a:pPr marL="342900" indent="1588"/>
            <a:r>
              <a:rPr lang="en-US" sz="900" dirty="0" smtClean="0">
                <a:solidFill>
                  <a:schemeClr val="tx1">
                    <a:lumMod val="65000"/>
                    <a:lumOff val="35000"/>
                  </a:schemeClr>
                </a:solidFill>
              </a:rPr>
              <a:t>Client automatically creates certificate in HSM, sends it to KeySecure, and sends cert request</a:t>
            </a:r>
          </a:p>
        </p:txBody>
      </p:sp>
      <p:sp>
        <p:nvSpPr>
          <p:cNvPr id="70" name="TextBox 69"/>
          <p:cNvSpPr txBox="1"/>
          <p:nvPr/>
        </p:nvSpPr>
        <p:spPr>
          <a:xfrm>
            <a:off x="4038600" y="5718572"/>
            <a:ext cx="5105400" cy="230832"/>
          </a:xfrm>
          <a:prstGeom prst="rect">
            <a:avLst/>
          </a:prstGeom>
          <a:noFill/>
        </p:spPr>
        <p:txBody>
          <a:bodyPr wrap="square" rtlCol="0">
            <a:spAutoFit/>
          </a:bodyPr>
          <a:lstStyle/>
          <a:p>
            <a:pPr marL="342900" indent="1588"/>
            <a:r>
              <a:rPr lang="en-US" sz="900" dirty="0" err="1" smtClean="0">
                <a:solidFill>
                  <a:schemeClr val="tx1">
                    <a:lumMod val="65000"/>
                    <a:lumOff val="35000"/>
                  </a:schemeClr>
                </a:solidFill>
              </a:rPr>
              <a:t>KeySecure</a:t>
            </a:r>
            <a:r>
              <a:rPr lang="en-US" sz="900" dirty="0" smtClean="0">
                <a:solidFill>
                  <a:schemeClr val="tx1">
                    <a:lumMod val="65000"/>
                    <a:lumOff val="35000"/>
                  </a:schemeClr>
                </a:solidFill>
              </a:rPr>
              <a:t> sends a signed, but unauthorized cert to client</a:t>
            </a:r>
          </a:p>
        </p:txBody>
      </p:sp>
      <p:sp>
        <p:nvSpPr>
          <p:cNvPr id="71" name="TextBox 70"/>
          <p:cNvSpPr txBox="1"/>
          <p:nvPr/>
        </p:nvSpPr>
        <p:spPr>
          <a:xfrm>
            <a:off x="4038600" y="5993922"/>
            <a:ext cx="5105400" cy="369332"/>
          </a:xfrm>
          <a:prstGeom prst="rect">
            <a:avLst/>
          </a:prstGeom>
          <a:noFill/>
        </p:spPr>
        <p:txBody>
          <a:bodyPr wrap="square" rtlCol="0">
            <a:spAutoFit/>
          </a:bodyPr>
          <a:lstStyle/>
          <a:p>
            <a:pPr marL="342900" indent="1588"/>
            <a:r>
              <a:rPr lang="en-US" sz="900" dirty="0" smtClean="0">
                <a:solidFill>
                  <a:schemeClr val="tx1">
                    <a:lumMod val="65000"/>
                    <a:lumOff val="35000"/>
                  </a:schemeClr>
                </a:solidFill>
              </a:rPr>
              <a:t>Client sends the an authorization request to KeySecure along with a Partition ID for identification</a:t>
            </a:r>
          </a:p>
        </p:txBody>
      </p:sp>
      <p:sp>
        <p:nvSpPr>
          <p:cNvPr id="72" name="TextBox 71"/>
          <p:cNvSpPr txBox="1"/>
          <p:nvPr/>
        </p:nvSpPr>
        <p:spPr>
          <a:xfrm>
            <a:off x="4038600" y="6336268"/>
            <a:ext cx="4724400" cy="369332"/>
          </a:xfrm>
          <a:prstGeom prst="rect">
            <a:avLst/>
          </a:prstGeom>
          <a:noFill/>
        </p:spPr>
        <p:txBody>
          <a:bodyPr wrap="square" rtlCol="0">
            <a:spAutoFit/>
          </a:bodyPr>
          <a:lstStyle/>
          <a:p>
            <a:pPr marL="344488"/>
            <a:r>
              <a:rPr lang="en-US" sz="900" dirty="0" smtClean="0">
                <a:solidFill>
                  <a:schemeClr val="tx1">
                    <a:lumMod val="65000"/>
                    <a:lumOff val="35000"/>
                  </a:schemeClr>
                </a:solidFill>
              </a:rPr>
              <a:t>KS Admin verifies request with out of band information (including partition ID), and accepts registration</a:t>
            </a:r>
            <a:endParaRPr lang="en-US" sz="900" dirty="0">
              <a:solidFill>
                <a:schemeClr val="tx1">
                  <a:lumMod val="65000"/>
                  <a:lumOff val="35000"/>
                </a:schemeClr>
              </a:solidFill>
            </a:endParaRPr>
          </a:p>
        </p:txBody>
      </p:sp>
      <p:pic>
        <p:nvPicPr>
          <p:cNvPr id="52" name="Picture 2" descr="C:\Documents and Settings\shelm\Local Settings\Temporary Internet Files\Content.IE5\3V1TT0H5\MC900433941[1].png"/>
          <p:cNvPicPr>
            <a:picLocks noChangeAspect="1" noChangeArrowheads="1"/>
          </p:cNvPicPr>
          <p:nvPr/>
        </p:nvPicPr>
        <p:blipFill>
          <a:blip r:embed="rId7" cstate="email">
            <a:grayscl/>
          </a:blip>
          <a:srcRect/>
          <a:stretch>
            <a:fillRect/>
          </a:stretch>
        </p:blipFill>
        <p:spPr bwMode="auto">
          <a:xfrm>
            <a:off x="3886200" y="1034811"/>
            <a:ext cx="1085850" cy="1085850"/>
          </a:xfrm>
          <a:prstGeom prst="rect">
            <a:avLst/>
          </a:prstGeom>
          <a:noFill/>
        </p:spPr>
      </p:pic>
      <p:pic>
        <p:nvPicPr>
          <p:cNvPr id="61" name="Picture 2" descr="C:\Documents and Settings\shelm\Local Settings\Temporary Internet Files\Content.IE5\3V1TT0H5\MC900433941[1].png"/>
          <p:cNvPicPr>
            <a:picLocks noChangeAspect="1" noChangeArrowheads="1"/>
          </p:cNvPicPr>
          <p:nvPr/>
        </p:nvPicPr>
        <p:blipFill>
          <a:blip r:embed="rId7" cstate="email">
            <a:grayscl/>
          </a:blip>
          <a:srcRect/>
          <a:stretch>
            <a:fillRect/>
          </a:stretch>
        </p:blipFill>
        <p:spPr bwMode="auto">
          <a:xfrm>
            <a:off x="1066800" y="4800600"/>
            <a:ext cx="1085850" cy="1085850"/>
          </a:xfrm>
          <a:prstGeom prst="rect">
            <a:avLst/>
          </a:prstGeom>
          <a:noFill/>
        </p:spPr>
      </p:pic>
      <p:pic>
        <p:nvPicPr>
          <p:cNvPr id="63" name="Picture 2" descr="C:\Documents and Settings\shelm\Local Settings\Temporary Internet Files\Content.IE5\3V1TT0H5\MC900433941[1].png"/>
          <p:cNvPicPr>
            <a:picLocks noChangeAspect="1" noChangeArrowheads="1"/>
          </p:cNvPicPr>
          <p:nvPr/>
        </p:nvPicPr>
        <p:blipFill>
          <a:blip r:embed="rId7" cstate="email">
            <a:grayscl/>
          </a:blip>
          <a:srcRect/>
          <a:stretch>
            <a:fillRect/>
          </a:stretch>
        </p:blipFill>
        <p:spPr bwMode="auto">
          <a:xfrm flipH="1">
            <a:off x="228600" y="1383835"/>
            <a:ext cx="1085850" cy="1085850"/>
          </a:xfrm>
          <a:prstGeom prst="rect">
            <a:avLst/>
          </a:prstGeom>
          <a:noFill/>
        </p:spPr>
      </p:pic>
      <p:pic>
        <p:nvPicPr>
          <p:cNvPr id="65" name="Picture 3" descr="Z:\Axis41 Brand\~ICONS\PNGs\server1.png"/>
          <p:cNvPicPr>
            <a:picLocks noChangeAspect="1" noChangeArrowheads="1"/>
          </p:cNvPicPr>
          <p:nvPr/>
        </p:nvPicPr>
        <p:blipFill>
          <a:blip r:embed="rId8" cstate="email"/>
          <a:srcRect/>
          <a:stretch>
            <a:fillRect/>
          </a:stretch>
        </p:blipFill>
        <p:spPr bwMode="auto">
          <a:xfrm>
            <a:off x="5956960" y="2000250"/>
            <a:ext cx="977240" cy="1873715"/>
          </a:xfrm>
          <a:prstGeom prst="rect">
            <a:avLst/>
          </a:prstGeom>
          <a:noFill/>
        </p:spPr>
      </p:pic>
      <p:sp>
        <p:nvSpPr>
          <p:cNvPr id="75" name="Rectangle 74"/>
          <p:cNvSpPr/>
          <p:nvPr/>
        </p:nvSpPr>
        <p:spPr>
          <a:xfrm>
            <a:off x="228600" y="1447800"/>
            <a:ext cx="1981200" cy="4572000"/>
          </a:xfrm>
          <a:prstGeom prst="rect">
            <a:avLst/>
          </a:prstGeom>
          <a:no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28600" y="1219200"/>
            <a:ext cx="1981200" cy="268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Central Management</a:t>
            </a:r>
            <a:endParaRPr lang="en-US" sz="1050" b="1" dirty="0"/>
          </a:p>
        </p:txBody>
      </p:sp>
      <p:grpSp>
        <p:nvGrpSpPr>
          <p:cNvPr id="5" name="Group 64"/>
          <p:cNvGrpSpPr/>
          <p:nvPr/>
        </p:nvGrpSpPr>
        <p:grpSpPr>
          <a:xfrm>
            <a:off x="1371600" y="2514600"/>
            <a:ext cx="1652300" cy="1066800"/>
            <a:chOff x="3787549" y="2520641"/>
            <a:chExt cx="1505860" cy="972252"/>
          </a:xfrm>
        </p:grpSpPr>
        <p:pic>
          <p:nvPicPr>
            <p:cNvPr id="73" name="Picture 5" descr="Z:\Axis41 Brand\~ICONS\PNGs\appliance_box_2.png"/>
            <p:cNvPicPr>
              <a:picLocks noChangeAspect="1" noChangeArrowheads="1"/>
            </p:cNvPicPr>
            <p:nvPr/>
          </p:nvPicPr>
          <p:blipFill>
            <a:blip r:embed="rId9" cstate="email"/>
            <a:srcRect/>
            <a:stretch>
              <a:fillRect/>
            </a:stretch>
          </p:blipFill>
          <p:spPr bwMode="auto">
            <a:xfrm>
              <a:off x="3787549" y="2520641"/>
              <a:ext cx="1505860" cy="972252"/>
            </a:xfrm>
            <a:prstGeom prst="rect">
              <a:avLst/>
            </a:prstGeom>
            <a:noFill/>
          </p:spPr>
        </p:pic>
        <p:sp>
          <p:nvSpPr>
            <p:cNvPr id="74" name="TextBox 73"/>
            <p:cNvSpPr txBox="1"/>
            <p:nvPr/>
          </p:nvSpPr>
          <p:spPr>
            <a:xfrm rot="2027296">
              <a:off x="3940670" y="2825634"/>
              <a:ext cx="1143000" cy="252449"/>
            </a:xfrm>
            <a:prstGeom prst="rect">
              <a:avLst/>
            </a:prstGeom>
            <a:noFill/>
          </p:spPr>
          <p:txBody>
            <a:bodyPr wrap="square" rtlCol="0">
              <a:spAutoFit/>
            </a:bodyPr>
            <a:lstStyle/>
            <a:p>
              <a:pPr algn="ctr"/>
              <a:r>
                <a:rPr lang="en-US" sz="1200" i="1" dirty="0" smtClean="0">
                  <a:solidFill>
                    <a:schemeClr val="bg1"/>
                  </a:solidFill>
                </a:rPr>
                <a:t>KeySecure</a:t>
              </a:r>
              <a:endParaRPr lang="en-US" sz="1200" i="1" dirty="0">
                <a:solidFill>
                  <a:schemeClr val="bg1"/>
                </a:solidFill>
              </a:endParaRPr>
            </a:p>
          </p:txBody>
        </p:sp>
      </p:grpSp>
      <p:grpSp>
        <p:nvGrpSpPr>
          <p:cNvPr id="6" name="Group 76"/>
          <p:cNvGrpSpPr/>
          <p:nvPr/>
        </p:nvGrpSpPr>
        <p:grpSpPr>
          <a:xfrm>
            <a:off x="6400801" y="3416766"/>
            <a:ext cx="685795" cy="684007"/>
            <a:chOff x="3063914" y="2033083"/>
            <a:chExt cx="843260" cy="504693"/>
          </a:xfrm>
          <a:effectLst>
            <a:outerShdw blurRad="50800" dist="38100" dir="2700000" algn="tl" rotWithShape="0">
              <a:prstClr val="black">
                <a:alpha val="40000"/>
              </a:prstClr>
            </a:outerShdw>
          </a:effectLst>
        </p:grpSpPr>
        <p:grpSp>
          <p:nvGrpSpPr>
            <p:cNvPr id="7" name="Group 203"/>
            <p:cNvGrpSpPr>
              <a:grpSpLocks noChangeAspect="1"/>
            </p:cNvGrpSpPr>
            <p:nvPr/>
          </p:nvGrpSpPr>
          <p:grpSpPr>
            <a:xfrm>
              <a:off x="3489618" y="2109850"/>
              <a:ext cx="417556" cy="427926"/>
              <a:chOff x="6439327" y="5126804"/>
              <a:chExt cx="585009" cy="599537"/>
            </a:xfrm>
          </p:grpSpPr>
          <p:pic>
            <p:nvPicPr>
              <p:cNvPr id="30" name="Picture 8" descr="Z:\Axis41 Brand\~ICONS\PNGs\software_licens.png"/>
              <p:cNvPicPr>
                <a:picLocks noChangeAspect="1" noChangeArrowheads="1"/>
              </p:cNvPicPr>
              <p:nvPr/>
            </p:nvPicPr>
            <p:blipFill>
              <a:blip r:embed="rId10" cstate="email">
                <a:duotone>
                  <a:prstClr val="black"/>
                  <a:schemeClr val="tx2">
                    <a:tint val="45000"/>
                    <a:satMod val="400000"/>
                  </a:schemeClr>
                </a:duotone>
              </a:blip>
              <a:srcRect/>
              <a:stretch>
                <a:fillRect/>
              </a:stretch>
            </p:blipFill>
            <p:spPr bwMode="auto">
              <a:xfrm>
                <a:off x="6439327" y="5126804"/>
                <a:ext cx="585009" cy="580597"/>
              </a:xfrm>
              <a:prstGeom prst="rect">
                <a:avLst/>
              </a:prstGeom>
              <a:noFill/>
            </p:spPr>
          </p:pic>
          <p:pic>
            <p:nvPicPr>
              <p:cNvPr id="31" name="Picture 6" descr="Z:\Axis41 Brand\~ICONS\PNGs\ribbon.png"/>
              <p:cNvPicPr>
                <a:picLocks noChangeAspect="1" noChangeArrowheads="1"/>
              </p:cNvPicPr>
              <p:nvPr/>
            </p:nvPicPr>
            <p:blipFill>
              <a:blip r:embed="rId11" cstate="email">
                <a:duotone>
                  <a:prstClr val="black"/>
                  <a:schemeClr val="tx2">
                    <a:tint val="45000"/>
                    <a:satMod val="400000"/>
                  </a:schemeClr>
                </a:duotone>
              </a:blip>
              <a:srcRect/>
              <a:stretch>
                <a:fillRect/>
              </a:stretch>
            </p:blipFill>
            <p:spPr bwMode="auto">
              <a:xfrm>
                <a:off x="6751121" y="5407723"/>
                <a:ext cx="176805" cy="318618"/>
              </a:xfrm>
              <a:prstGeom prst="rect">
                <a:avLst/>
              </a:prstGeom>
              <a:noFill/>
            </p:spPr>
          </p:pic>
        </p:grpSp>
        <p:grpSp>
          <p:nvGrpSpPr>
            <p:cNvPr id="8" name="Group 24"/>
            <p:cNvGrpSpPr/>
            <p:nvPr/>
          </p:nvGrpSpPr>
          <p:grpSpPr>
            <a:xfrm>
              <a:off x="3063914" y="2033083"/>
              <a:ext cx="486692" cy="460052"/>
              <a:chOff x="1452814" y="4487531"/>
              <a:chExt cx="866776" cy="687224"/>
            </a:xfrm>
          </p:grpSpPr>
          <p:pic>
            <p:nvPicPr>
              <p:cNvPr id="27" name="Picture 6" descr="Z:\Axis41 Brand\~ICONS\PNGs\key.png"/>
              <p:cNvPicPr>
                <a:picLocks noChangeAspect="1" noChangeArrowheads="1"/>
              </p:cNvPicPr>
              <p:nvPr/>
            </p:nvPicPr>
            <p:blipFill>
              <a:blip r:embed="rId12" cstate="email"/>
              <a:srcRect/>
              <a:stretch>
                <a:fillRect/>
              </a:stretch>
            </p:blipFill>
            <p:spPr bwMode="auto">
              <a:xfrm rot="21431119">
                <a:off x="1452814" y="4487531"/>
                <a:ext cx="561976" cy="382424"/>
              </a:xfrm>
              <a:prstGeom prst="rect">
                <a:avLst/>
              </a:prstGeom>
              <a:noFill/>
            </p:spPr>
          </p:pic>
          <p:pic>
            <p:nvPicPr>
              <p:cNvPr id="28" name="Picture 6" descr="Z:\Axis41 Brand\~ICONS\PNGs\key.png"/>
              <p:cNvPicPr>
                <a:picLocks noChangeAspect="1" noChangeArrowheads="1"/>
              </p:cNvPicPr>
              <p:nvPr/>
            </p:nvPicPr>
            <p:blipFill>
              <a:blip r:embed="rId12" cstate="email"/>
              <a:srcRect/>
              <a:stretch>
                <a:fillRect/>
              </a:stretch>
            </p:blipFill>
            <p:spPr bwMode="auto">
              <a:xfrm rot="21431119">
                <a:off x="1605214" y="4639931"/>
                <a:ext cx="561976" cy="382424"/>
              </a:xfrm>
              <a:prstGeom prst="rect">
                <a:avLst/>
              </a:prstGeom>
              <a:noFill/>
            </p:spPr>
          </p:pic>
          <p:pic>
            <p:nvPicPr>
              <p:cNvPr id="29" name="Picture 6" descr="Z:\Axis41 Brand\~ICONS\PNGs\key.png"/>
              <p:cNvPicPr>
                <a:picLocks noChangeAspect="1" noChangeArrowheads="1"/>
              </p:cNvPicPr>
              <p:nvPr/>
            </p:nvPicPr>
            <p:blipFill>
              <a:blip r:embed="rId12" cstate="email"/>
              <a:srcRect/>
              <a:stretch>
                <a:fillRect/>
              </a:stretch>
            </p:blipFill>
            <p:spPr bwMode="auto">
              <a:xfrm rot="21431119">
                <a:off x="1757614" y="4792331"/>
                <a:ext cx="561976" cy="382424"/>
              </a:xfrm>
              <a:prstGeom prst="rect">
                <a:avLst/>
              </a:prstGeom>
              <a:noFill/>
            </p:spPr>
          </p:pic>
        </p:grpSp>
      </p:grpSp>
      <p:sp>
        <p:nvSpPr>
          <p:cNvPr id="93" name="Line 36"/>
          <p:cNvSpPr>
            <a:spLocks noChangeShapeType="1"/>
          </p:cNvSpPr>
          <p:nvPr/>
        </p:nvSpPr>
        <p:spPr bwMode="auto">
          <a:xfrm flipV="1">
            <a:off x="914400" y="3208021"/>
            <a:ext cx="685800" cy="68580"/>
          </a:xfrm>
          <a:prstGeom prst="line">
            <a:avLst/>
          </a:prstGeom>
          <a:noFill/>
          <a:ln w="28575">
            <a:solidFill>
              <a:schemeClr val="bg2">
                <a:lumMod val="25000"/>
              </a:schemeClr>
            </a:solidFill>
            <a:round/>
            <a:headEnd type="triangle" w="med" len="med"/>
            <a:tailEnd/>
          </a:ln>
        </p:spPr>
        <p:txBody>
          <a:bodyPr/>
          <a:lstStyle/>
          <a:p>
            <a:endParaRPr lang="en-US">
              <a:solidFill>
                <a:schemeClr val="bg2">
                  <a:lumMod val="10000"/>
                </a:schemeClr>
              </a:solidFill>
            </a:endParaRPr>
          </a:p>
        </p:txBody>
      </p:sp>
      <p:grpSp>
        <p:nvGrpSpPr>
          <p:cNvPr id="9" name="Group 79"/>
          <p:cNvGrpSpPr/>
          <p:nvPr/>
        </p:nvGrpSpPr>
        <p:grpSpPr>
          <a:xfrm>
            <a:off x="370591" y="2819400"/>
            <a:ext cx="468397" cy="455791"/>
            <a:chOff x="762458" y="2209800"/>
            <a:chExt cx="1027786" cy="1000125"/>
          </a:xfrm>
        </p:grpSpPr>
        <p:pic>
          <p:nvPicPr>
            <p:cNvPr id="95" name="Picture 2" descr="Z:\Axis41 Brand\~ICONS\PNGs\database.png"/>
            <p:cNvPicPr>
              <a:picLocks noChangeAspect="1" noChangeArrowheads="1"/>
            </p:cNvPicPr>
            <p:nvPr/>
          </p:nvPicPr>
          <p:blipFill>
            <a:blip r:embed="rId13" cstate="email"/>
            <a:srcRect/>
            <a:stretch>
              <a:fillRect/>
            </a:stretch>
          </p:blipFill>
          <p:spPr bwMode="auto">
            <a:xfrm>
              <a:off x="990600" y="2209800"/>
              <a:ext cx="576343" cy="1000125"/>
            </a:xfrm>
            <a:prstGeom prst="rect">
              <a:avLst/>
            </a:prstGeom>
            <a:noFill/>
          </p:spPr>
        </p:pic>
        <p:sp>
          <p:nvSpPr>
            <p:cNvPr id="96" name="Text Box 41"/>
            <p:cNvSpPr txBox="1">
              <a:spLocks noChangeArrowheads="1"/>
            </p:cNvSpPr>
            <p:nvPr/>
          </p:nvSpPr>
          <p:spPr bwMode="auto">
            <a:xfrm>
              <a:off x="762458" y="2590801"/>
              <a:ext cx="1027786" cy="607808"/>
            </a:xfrm>
            <a:prstGeom prst="rect">
              <a:avLst/>
            </a:prstGeom>
            <a:noFill/>
            <a:ln w="9525" algn="ctr">
              <a:noFill/>
              <a:miter lim="800000"/>
              <a:headEnd/>
              <a:tailEnd/>
            </a:ln>
          </p:spPr>
          <p:txBody>
            <a:bodyPr wrap="none">
              <a:spAutoFit/>
            </a:bodyPr>
            <a:lstStyle/>
            <a:p>
              <a:pPr algn="ctr"/>
              <a:r>
                <a:rPr lang="en-US" sz="600" b="1" i="1" dirty="0">
                  <a:solidFill>
                    <a:srgbClr val="F39100"/>
                  </a:solidFill>
                  <a:effectLst>
                    <a:outerShdw blurRad="38100" dist="38100" dir="2700000" algn="tl">
                      <a:srgbClr val="000000">
                        <a:alpha val="43137"/>
                      </a:srgbClr>
                    </a:outerShdw>
                  </a:effectLst>
                </a:rPr>
                <a:t>Key</a:t>
              </a:r>
            </a:p>
            <a:p>
              <a:pPr algn="ctr"/>
              <a:r>
                <a:rPr lang="en-US" sz="600" b="1" i="1" dirty="0">
                  <a:solidFill>
                    <a:srgbClr val="F39100"/>
                  </a:solidFill>
                  <a:effectLst>
                    <a:outerShdw blurRad="38100" dist="38100" dir="2700000" algn="tl">
                      <a:srgbClr val="000000">
                        <a:alpha val="43137"/>
                      </a:srgbClr>
                    </a:outerShdw>
                  </a:effectLst>
                </a:rPr>
                <a:t>Archive</a:t>
              </a:r>
            </a:p>
          </p:txBody>
        </p:sp>
      </p:grpSp>
      <p:sp>
        <p:nvSpPr>
          <p:cNvPr id="97" name="Text Box 60"/>
          <p:cNvSpPr txBox="1">
            <a:spLocks noChangeArrowheads="1"/>
          </p:cNvSpPr>
          <p:nvPr/>
        </p:nvSpPr>
        <p:spPr bwMode="auto">
          <a:xfrm>
            <a:off x="457200" y="3429000"/>
            <a:ext cx="797272" cy="338554"/>
          </a:xfrm>
          <a:prstGeom prst="rect">
            <a:avLst/>
          </a:prstGeom>
          <a:noFill/>
          <a:ln w="9525" algn="ctr">
            <a:noFill/>
            <a:miter lim="800000"/>
            <a:headEnd/>
            <a:tailEnd/>
          </a:ln>
        </p:spPr>
        <p:txBody>
          <a:bodyPr wrap="square">
            <a:spAutoFit/>
          </a:bodyPr>
          <a:lstStyle/>
          <a:p>
            <a:pPr algn="ctr"/>
            <a:r>
              <a:rPr lang="en-US" sz="800" b="1" i="1" dirty="0" smtClean="0">
                <a:solidFill>
                  <a:schemeClr val="bg2">
                    <a:lumMod val="10000"/>
                  </a:schemeClr>
                </a:solidFill>
              </a:rPr>
              <a:t>Backup /</a:t>
            </a:r>
            <a:br>
              <a:rPr lang="en-US" sz="800" b="1" i="1" dirty="0" smtClean="0">
                <a:solidFill>
                  <a:schemeClr val="bg2">
                    <a:lumMod val="10000"/>
                  </a:schemeClr>
                </a:solidFill>
              </a:rPr>
            </a:br>
            <a:r>
              <a:rPr lang="en-US" sz="800" b="1" i="1" dirty="0" smtClean="0">
                <a:solidFill>
                  <a:schemeClr val="bg2">
                    <a:lumMod val="10000"/>
                  </a:schemeClr>
                </a:solidFill>
              </a:rPr>
              <a:t>Archive</a:t>
            </a:r>
            <a:endParaRPr lang="en-US" sz="800" b="1" i="1" dirty="0">
              <a:solidFill>
                <a:schemeClr val="bg2">
                  <a:lumMod val="10000"/>
                </a:schemeClr>
              </a:solidFill>
            </a:endParaRPr>
          </a:p>
        </p:txBody>
      </p:sp>
      <p:pic>
        <p:nvPicPr>
          <p:cNvPr id="98" name="Picture 63" descr="Audit Reporting"/>
          <p:cNvPicPr>
            <a:picLocks noChangeAspect="1" noChangeArrowheads="1"/>
          </p:cNvPicPr>
          <p:nvPr/>
        </p:nvPicPr>
        <p:blipFill>
          <a:blip r:embed="rId14" cstate="email">
            <a:duotone>
              <a:schemeClr val="accent1">
                <a:shade val="45000"/>
                <a:satMod val="135000"/>
              </a:schemeClr>
              <a:prstClr val="white"/>
            </a:duotone>
          </a:blip>
          <a:srcRect/>
          <a:stretch>
            <a:fillRect/>
          </a:stretch>
        </p:blipFill>
        <p:spPr bwMode="auto">
          <a:xfrm>
            <a:off x="609600" y="4191000"/>
            <a:ext cx="233683" cy="238748"/>
          </a:xfrm>
          <a:prstGeom prst="rect">
            <a:avLst/>
          </a:prstGeom>
          <a:noFill/>
          <a:ln w="9525">
            <a:noFill/>
            <a:miter lim="800000"/>
            <a:headEnd/>
            <a:tailEnd/>
          </a:ln>
        </p:spPr>
      </p:pic>
      <p:sp>
        <p:nvSpPr>
          <p:cNvPr id="99" name="Text Box 64"/>
          <p:cNvSpPr txBox="1">
            <a:spLocks noChangeArrowheads="1"/>
          </p:cNvSpPr>
          <p:nvPr/>
        </p:nvSpPr>
        <p:spPr bwMode="auto">
          <a:xfrm>
            <a:off x="304800" y="4419600"/>
            <a:ext cx="949202" cy="215444"/>
          </a:xfrm>
          <a:prstGeom prst="rect">
            <a:avLst/>
          </a:prstGeom>
          <a:noFill/>
          <a:ln w="9525" algn="ctr">
            <a:noFill/>
            <a:miter lim="800000"/>
            <a:headEnd/>
            <a:tailEnd/>
          </a:ln>
        </p:spPr>
        <p:txBody>
          <a:bodyPr wrap="square">
            <a:spAutoFit/>
          </a:bodyPr>
          <a:lstStyle/>
          <a:p>
            <a:pPr algn="ctr"/>
            <a:r>
              <a:rPr lang="en-US" sz="800" b="1" i="1" dirty="0">
                <a:solidFill>
                  <a:schemeClr val="bg2">
                    <a:lumMod val="10000"/>
                  </a:schemeClr>
                </a:solidFill>
              </a:rPr>
              <a:t>Audit Log</a:t>
            </a:r>
          </a:p>
        </p:txBody>
      </p:sp>
      <p:sp>
        <p:nvSpPr>
          <p:cNvPr id="100" name="Line 65"/>
          <p:cNvSpPr>
            <a:spLocks noChangeShapeType="1"/>
          </p:cNvSpPr>
          <p:nvPr/>
        </p:nvSpPr>
        <p:spPr bwMode="auto">
          <a:xfrm flipV="1">
            <a:off x="854444" y="3581399"/>
            <a:ext cx="623668" cy="533400"/>
          </a:xfrm>
          <a:prstGeom prst="line">
            <a:avLst/>
          </a:prstGeom>
          <a:noFill/>
          <a:ln w="28575">
            <a:solidFill>
              <a:schemeClr val="bg2">
                <a:lumMod val="25000"/>
              </a:schemeClr>
            </a:solidFill>
            <a:round/>
            <a:headEnd type="triangle" w="med" len="med"/>
            <a:tailEnd/>
          </a:ln>
        </p:spPr>
        <p:txBody>
          <a:bodyPr/>
          <a:lstStyle/>
          <a:p>
            <a:endParaRPr lang="en-US">
              <a:solidFill>
                <a:schemeClr val="bg2">
                  <a:lumMod val="10000"/>
                </a:schemeClr>
              </a:solidFill>
            </a:endParaRPr>
          </a:p>
        </p:txBody>
      </p:sp>
      <p:pic>
        <p:nvPicPr>
          <p:cNvPr id="101" name="Picture 66" descr="Policy"/>
          <p:cNvPicPr>
            <a:picLocks noChangeAspect="1" noChangeArrowheads="1"/>
          </p:cNvPicPr>
          <p:nvPr/>
        </p:nvPicPr>
        <p:blipFill>
          <a:blip r:embed="rId15" cstate="email"/>
          <a:srcRect/>
          <a:stretch>
            <a:fillRect/>
          </a:stretch>
        </p:blipFill>
        <p:spPr bwMode="auto">
          <a:xfrm>
            <a:off x="1489198" y="4267200"/>
            <a:ext cx="245982" cy="321224"/>
          </a:xfrm>
          <a:prstGeom prst="rect">
            <a:avLst/>
          </a:prstGeom>
          <a:noFill/>
          <a:ln w="9525">
            <a:noFill/>
            <a:miter lim="800000"/>
            <a:headEnd/>
            <a:tailEnd/>
          </a:ln>
        </p:spPr>
      </p:pic>
      <p:sp>
        <p:nvSpPr>
          <p:cNvPr id="102" name="Text Box 67"/>
          <p:cNvSpPr txBox="1">
            <a:spLocks noChangeArrowheads="1"/>
          </p:cNvSpPr>
          <p:nvPr/>
        </p:nvSpPr>
        <p:spPr bwMode="auto">
          <a:xfrm>
            <a:off x="1184398" y="4495800"/>
            <a:ext cx="949202" cy="230832"/>
          </a:xfrm>
          <a:prstGeom prst="rect">
            <a:avLst/>
          </a:prstGeom>
          <a:noFill/>
          <a:ln w="9525" algn="ctr">
            <a:noFill/>
            <a:miter lim="800000"/>
            <a:headEnd/>
            <a:tailEnd/>
          </a:ln>
        </p:spPr>
        <p:txBody>
          <a:bodyPr wrap="square">
            <a:spAutoFit/>
          </a:bodyPr>
          <a:lstStyle/>
          <a:p>
            <a:pPr algn="ctr"/>
            <a:r>
              <a:rPr lang="en-US" sz="900" b="1" i="1" dirty="0">
                <a:solidFill>
                  <a:schemeClr val="bg2">
                    <a:lumMod val="10000"/>
                  </a:schemeClr>
                </a:solidFill>
              </a:rPr>
              <a:t>Policy alarms</a:t>
            </a:r>
          </a:p>
        </p:txBody>
      </p:sp>
      <p:sp>
        <p:nvSpPr>
          <p:cNvPr id="103" name="Line 68"/>
          <p:cNvSpPr>
            <a:spLocks noChangeShapeType="1"/>
          </p:cNvSpPr>
          <p:nvPr/>
        </p:nvSpPr>
        <p:spPr bwMode="auto">
          <a:xfrm flipV="1">
            <a:off x="1600200" y="3428998"/>
            <a:ext cx="304800" cy="762001"/>
          </a:xfrm>
          <a:prstGeom prst="line">
            <a:avLst/>
          </a:prstGeom>
          <a:noFill/>
          <a:ln w="28575">
            <a:solidFill>
              <a:schemeClr val="bg2">
                <a:lumMod val="25000"/>
              </a:schemeClr>
            </a:solidFill>
            <a:round/>
            <a:headEnd type="triangle" w="med" len="med"/>
            <a:tailEnd/>
          </a:ln>
        </p:spPr>
        <p:txBody>
          <a:bodyPr/>
          <a:lstStyle/>
          <a:p>
            <a:endParaRPr lang="en-US">
              <a:solidFill>
                <a:schemeClr val="bg2">
                  <a:lumMod val="10000"/>
                </a:schemeClr>
              </a:solidFill>
            </a:endParaRPr>
          </a:p>
        </p:txBody>
      </p:sp>
      <p:grpSp>
        <p:nvGrpSpPr>
          <p:cNvPr id="10" name="Group 78"/>
          <p:cNvGrpSpPr/>
          <p:nvPr/>
        </p:nvGrpSpPr>
        <p:grpSpPr>
          <a:xfrm>
            <a:off x="381000" y="3200400"/>
            <a:ext cx="524160" cy="378882"/>
            <a:chOff x="533400" y="3429000"/>
            <a:chExt cx="798453" cy="577151"/>
          </a:xfrm>
        </p:grpSpPr>
        <p:pic>
          <p:nvPicPr>
            <p:cNvPr id="105" name="Picture 6" descr="C:\Users\Parents\Pictures\a.png"/>
            <p:cNvPicPr>
              <a:picLocks noChangeAspect="1" noChangeArrowheads="1"/>
            </p:cNvPicPr>
            <p:nvPr/>
          </p:nvPicPr>
          <p:blipFill>
            <a:blip r:embed="rId16" cstate="email">
              <a:grayscl/>
              <a:lum bright="-10000"/>
            </a:blip>
            <a:srcRect/>
            <a:stretch>
              <a:fillRect/>
            </a:stretch>
          </p:blipFill>
          <p:spPr bwMode="auto">
            <a:xfrm>
              <a:off x="533400" y="3429000"/>
              <a:ext cx="798453" cy="396213"/>
            </a:xfrm>
            <a:prstGeom prst="rect">
              <a:avLst/>
            </a:prstGeom>
            <a:noFill/>
          </p:spPr>
        </p:pic>
        <p:pic>
          <p:nvPicPr>
            <p:cNvPr id="106" name="Picture 2" descr="C:\Users\Parents\Pictures\ped.png"/>
            <p:cNvPicPr>
              <a:picLocks noChangeAspect="1" noChangeArrowheads="1"/>
            </p:cNvPicPr>
            <p:nvPr/>
          </p:nvPicPr>
          <p:blipFill>
            <a:blip r:embed="rId17" cstate="email">
              <a:grayscl/>
              <a:lum bright="-10000"/>
            </a:blip>
            <a:srcRect/>
            <a:stretch>
              <a:fillRect/>
            </a:stretch>
          </p:blipFill>
          <p:spPr bwMode="auto">
            <a:xfrm rot="20686136">
              <a:off x="572561" y="3665489"/>
              <a:ext cx="235035" cy="340662"/>
            </a:xfrm>
            <a:prstGeom prst="rect">
              <a:avLst/>
            </a:prstGeom>
            <a:noFill/>
          </p:spPr>
        </p:pic>
      </p:grpSp>
      <p:sp>
        <p:nvSpPr>
          <p:cNvPr id="120" name="TextBox 119"/>
          <p:cNvSpPr txBox="1"/>
          <p:nvPr/>
        </p:nvSpPr>
        <p:spPr>
          <a:xfrm rot="21421964">
            <a:off x="6035688" y="2610592"/>
            <a:ext cx="1254153" cy="646331"/>
          </a:xfrm>
          <a:prstGeom prst="rect">
            <a:avLst/>
          </a:prstGeom>
          <a:noFill/>
        </p:spPr>
        <p:txBody>
          <a:bodyPr wrap="square" rtlCol="0">
            <a:spAutoFit/>
          </a:bodyPr>
          <a:lstStyle/>
          <a:p>
            <a:pPr algn="ctr"/>
            <a:r>
              <a:rPr lang="en-US" sz="1200" i="1" dirty="0" smtClean="0">
                <a:solidFill>
                  <a:schemeClr val="bg1"/>
                </a:solidFill>
              </a:rPr>
              <a:t>HSM </a:t>
            </a:r>
            <a:br>
              <a:rPr lang="en-US" sz="1200" i="1" dirty="0" smtClean="0">
                <a:solidFill>
                  <a:schemeClr val="bg1"/>
                </a:solidFill>
              </a:rPr>
            </a:br>
            <a:r>
              <a:rPr lang="en-US" sz="1200" i="1" dirty="0" smtClean="0">
                <a:solidFill>
                  <a:schemeClr val="bg1"/>
                </a:solidFill>
              </a:rPr>
              <a:t>KMIP </a:t>
            </a:r>
            <a:br>
              <a:rPr lang="en-US" sz="1200" i="1" dirty="0" smtClean="0">
                <a:solidFill>
                  <a:schemeClr val="bg1"/>
                </a:solidFill>
              </a:rPr>
            </a:br>
            <a:r>
              <a:rPr lang="en-US" sz="1200" i="1" dirty="0" smtClean="0">
                <a:solidFill>
                  <a:schemeClr val="bg1"/>
                </a:solidFill>
              </a:rPr>
              <a:t>Client</a:t>
            </a:r>
            <a:endParaRPr lang="en-US" sz="1200" i="1" dirty="0">
              <a:solidFill>
                <a:schemeClr val="bg1"/>
              </a:solidFill>
            </a:endParaRPr>
          </a:p>
        </p:txBody>
      </p:sp>
      <p:sp>
        <p:nvSpPr>
          <p:cNvPr id="123" name="Oval 122"/>
          <p:cNvSpPr/>
          <p:nvPr/>
        </p:nvSpPr>
        <p:spPr>
          <a:xfrm>
            <a:off x="4143151" y="4712165"/>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1</a:t>
            </a:r>
            <a:endParaRPr lang="en-US" sz="1400" dirty="0"/>
          </a:p>
        </p:txBody>
      </p:sp>
      <p:sp>
        <p:nvSpPr>
          <p:cNvPr id="124" name="Oval 123"/>
          <p:cNvSpPr/>
          <p:nvPr/>
        </p:nvSpPr>
        <p:spPr>
          <a:xfrm>
            <a:off x="4143151" y="502920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2</a:t>
            </a:r>
            <a:endParaRPr lang="en-US" sz="1400" dirty="0"/>
          </a:p>
        </p:txBody>
      </p:sp>
      <p:sp>
        <p:nvSpPr>
          <p:cNvPr id="125" name="Oval 124"/>
          <p:cNvSpPr/>
          <p:nvPr/>
        </p:nvSpPr>
        <p:spPr>
          <a:xfrm>
            <a:off x="4143151" y="534924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3</a:t>
            </a:r>
            <a:endParaRPr lang="en-US" sz="1400" dirty="0"/>
          </a:p>
        </p:txBody>
      </p:sp>
      <p:sp>
        <p:nvSpPr>
          <p:cNvPr id="126" name="Oval 125"/>
          <p:cNvSpPr/>
          <p:nvPr/>
        </p:nvSpPr>
        <p:spPr>
          <a:xfrm>
            <a:off x="4143151" y="571500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4</a:t>
            </a:r>
            <a:endParaRPr lang="en-US" sz="1400" dirty="0"/>
          </a:p>
        </p:txBody>
      </p:sp>
      <p:sp>
        <p:nvSpPr>
          <p:cNvPr id="127" name="Oval 126"/>
          <p:cNvSpPr/>
          <p:nvPr/>
        </p:nvSpPr>
        <p:spPr>
          <a:xfrm>
            <a:off x="4143151" y="603607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5</a:t>
            </a:r>
            <a:endParaRPr lang="en-US" sz="1400" dirty="0"/>
          </a:p>
        </p:txBody>
      </p:sp>
      <p:sp>
        <p:nvSpPr>
          <p:cNvPr id="128" name="Oval 127"/>
          <p:cNvSpPr/>
          <p:nvPr/>
        </p:nvSpPr>
        <p:spPr>
          <a:xfrm>
            <a:off x="4143151" y="6336268"/>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6</a:t>
            </a:r>
            <a:endParaRPr lang="en-US" sz="1400" dirty="0"/>
          </a:p>
        </p:txBody>
      </p:sp>
      <p:sp>
        <p:nvSpPr>
          <p:cNvPr id="129" name="Oval 128"/>
          <p:cNvSpPr/>
          <p:nvPr/>
        </p:nvSpPr>
        <p:spPr>
          <a:xfrm>
            <a:off x="4800600" y="1860776"/>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1</a:t>
            </a:r>
            <a:endParaRPr lang="en-US" sz="1400" dirty="0"/>
          </a:p>
        </p:txBody>
      </p:sp>
      <p:sp>
        <p:nvSpPr>
          <p:cNvPr id="130" name="Oval 129"/>
          <p:cNvSpPr/>
          <p:nvPr/>
        </p:nvSpPr>
        <p:spPr>
          <a:xfrm>
            <a:off x="5791200" y="2807165"/>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2</a:t>
            </a:r>
            <a:endParaRPr lang="en-US" sz="1400" dirty="0"/>
          </a:p>
        </p:txBody>
      </p:sp>
      <p:sp>
        <p:nvSpPr>
          <p:cNvPr id="131" name="Oval 130"/>
          <p:cNvSpPr/>
          <p:nvPr/>
        </p:nvSpPr>
        <p:spPr>
          <a:xfrm>
            <a:off x="5562600" y="2578565"/>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3</a:t>
            </a:r>
            <a:endParaRPr lang="en-US" sz="1400" dirty="0"/>
          </a:p>
        </p:txBody>
      </p:sp>
      <p:sp>
        <p:nvSpPr>
          <p:cNvPr id="132" name="Oval 131"/>
          <p:cNvSpPr/>
          <p:nvPr/>
        </p:nvSpPr>
        <p:spPr>
          <a:xfrm>
            <a:off x="2895600" y="3340565"/>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4</a:t>
            </a:r>
            <a:endParaRPr lang="en-US" sz="1400" dirty="0"/>
          </a:p>
        </p:txBody>
      </p:sp>
      <p:sp>
        <p:nvSpPr>
          <p:cNvPr id="133" name="Oval 132"/>
          <p:cNvSpPr/>
          <p:nvPr/>
        </p:nvSpPr>
        <p:spPr>
          <a:xfrm>
            <a:off x="5791200" y="3721565"/>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5</a:t>
            </a:r>
            <a:endParaRPr lang="en-US" sz="1400" dirty="0"/>
          </a:p>
        </p:txBody>
      </p:sp>
      <p:sp>
        <p:nvSpPr>
          <p:cNvPr id="134" name="Oval 133"/>
          <p:cNvSpPr/>
          <p:nvPr/>
        </p:nvSpPr>
        <p:spPr>
          <a:xfrm>
            <a:off x="1828800" y="5638800"/>
            <a:ext cx="228600" cy="228600"/>
          </a:xfrm>
          <a:prstGeom prst="ellipse">
            <a:avLst/>
          </a:prstGeom>
          <a:solidFill>
            <a:srgbClr val="6C28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6</a:t>
            </a:r>
            <a:endParaRPr lang="en-US" sz="1400" dirty="0"/>
          </a:p>
        </p:txBody>
      </p:sp>
      <p:sp>
        <p:nvSpPr>
          <p:cNvPr id="81" name="TextBox 80"/>
          <p:cNvSpPr txBox="1"/>
          <p:nvPr/>
        </p:nvSpPr>
        <p:spPr>
          <a:xfrm>
            <a:off x="228600" y="3669475"/>
            <a:ext cx="1524000" cy="200055"/>
          </a:xfrm>
          <a:prstGeom prst="rect">
            <a:avLst/>
          </a:prstGeom>
          <a:noFill/>
        </p:spPr>
        <p:txBody>
          <a:bodyPr wrap="square" rtlCol="0">
            <a:spAutoFit/>
          </a:bodyPr>
          <a:lstStyle/>
          <a:p>
            <a:r>
              <a:rPr lang="en-US" sz="700" i="1" dirty="0" smtClean="0">
                <a:solidFill>
                  <a:schemeClr val="tx1">
                    <a:lumMod val="65000"/>
                    <a:lumOff val="35000"/>
                  </a:schemeClr>
                </a:solidFill>
              </a:rPr>
              <a:t>(In Future Releases)</a:t>
            </a:r>
            <a:endParaRPr lang="en-US" sz="700" i="1" dirty="0">
              <a:solidFill>
                <a:schemeClr val="tx1">
                  <a:lumMod val="65000"/>
                  <a:lumOff val="35000"/>
                </a:schemeClr>
              </a:solidFill>
            </a:endParaRPr>
          </a:p>
        </p:txBody>
      </p:sp>
      <p:sp>
        <p:nvSpPr>
          <p:cNvPr id="82" name="Rectangle 81"/>
          <p:cNvSpPr/>
          <p:nvPr/>
        </p:nvSpPr>
        <p:spPr>
          <a:xfrm rot="282240">
            <a:off x="535290" y="3244389"/>
            <a:ext cx="242970" cy="56063"/>
          </a:xfrm>
          <a:prstGeom prst="rect">
            <a:avLst/>
          </a:prstGeom>
          <a:solidFill>
            <a:schemeClr val="tx1">
              <a:lumMod val="65000"/>
              <a:lumOff val="35000"/>
              <a:alpha val="9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762000" y="573236"/>
            <a:ext cx="7315200" cy="461665"/>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smtClean="0"/>
              <a:t>KeySecure </a:t>
            </a:r>
            <a:r>
              <a:rPr lang="en-US" sz="1200" b="1" dirty="0" smtClean="0"/>
              <a:t>centralizes and automates</a:t>
            </a:r>
            <a:r>
              <a:rPr lang="en-US" sz="1200" dirty="0" smtClean="0"/>
              <a:t> the client registration process. This ensures </a:t>
            </a:r>
            <a:r>
              <a:rPr lang="en-US" sz="1200" b="1" dirty="0" smtClean="0"/>
              <a:t>only authorized HSM clients</a:t>
            </a:r>
            <a:r>
              <a:rPr lang="en-US" sz="1200" dirty="0" smtClean="0"/>
              <a:t> are supported with KeySecure for </a:t>
            </a:r>
            <a:r>
              <a:rPr lang="en-US" sz="1200" b="1" dirty="0" smtClean="0"/>
              <a:t>greater security </a:t>
            </a:r>
            <a:r>
              <a:rPr lang="en-US" sz="1200" dirty="0" smtClean="0"/>
              <a:t>and </a:t>
            </a:r>
            <a:r>
              <a:rPr lang="en-US" sz="1200" b="1" dirty="0" smtClean="0"/>
              <a:t>administrative control</a:t>
            </a:r>
            <a:r>
              <a:rPr lang="en-US" sz="1200"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274638"/>
            <a:ext cx="8229600" cy="563562"/>
          </a:xfrm>
        </p:spPr>
        <p:txBody>
          <a:bodyPr/>
          <a:lstStyle/>
          <a:p>
            <a:r>
              <a:rPr lang="en-US" dirty="0" smtClean="0"/>
              <a:t>KeySecure Enhances this Balance! </a:t>
            </a:r>
            <a:endParaRPr lang="en-US" dirty="0"/>
          </a:p>
        </p:txBody>
      </p:sp>
      <p:grpSp>
        <p:nvGrpSpPr>
          <p:cNvPr id="3" name="Group 20"/>
          <p:cNvGrpSpPr/>
          <p:nvPr/>
        </p:nvGrpSpPr>
        <p:grpSpPr>
          <a:xfrm>
            <a:off x="228600" y="1276694"/>
            <a:ext cx="5105400" cy="4438306"/>
            <a:chOff x="152400" y="1175431"/>
            <a:chExt cx="4607259" cy="4438306"/>
          </a:xfrm>
        </p:grpSpPr>
        <p:sp>
          <p:nvSpPr>
            <p:cNvPr id="12" name="Rectangle 11"/>
            <p:cNvSpPr/>
            <p:nvPr/>
          </p:nvSpPr>
          <p:spPr>
            <a:xfrm>
              <a:off x="228600" y="4419600"/>
              <a:ext cx="4145512" cy="387798"/>
            </a:xfrm>
            <a:prstGeom prst="rect">
              <a:avLst/>
            </a:prstGeom>
          </p:spPr>
          <p:txBody>
            <a:bodyPr wrap="square">
              <a:spAutoFit/>
            </a:bodyPr>
            <a:lstStyle/>
            <a:p>
              <a:pPr>
                <a:lnSpc>
                  <a:spcPct val="120000"/>
                </a:lnSpc>
                <a:spcBef>
                  <a:spcPts val="500"/>
                </a:spcBef>
                <a:spcAft>
                  <a:spcPts val="500"/>
                </a:spcAft>
              </a:pPr>
              <a:r>
                <a:rPr lang="en-US" sz="1600" b="1" cap="all" dirty="0" smtClean="0">
                  <a:solidFill>
                    <a:srgbClr val="6C286B"/>
                  </a:solidFill>
                </a:rPr>
                <a:t>Lower total Cost of ownership</a:t>
              </a:r>
              <a:endParaRPr lang="en-US" b="1" cap="all" dirty="0" smtClean="0">
                <a:solidFill>
                  <a:srgbClr val="6C286B"/>
                </a:solidFill>
              </a:endParaRPr>
            </a:p>
          </p:txBody>
        </p:sp>
        <p:sp>
          <p:nvSpPr>
            <p:cNvPr id="13" name="Rectangle 12"/>
            <p:cNvSpPr/>
            <p:nvPr/>
          </p:nvSpPr>
          <p:spPr>
            <a:xfrm>
              <a:off x="152400" y="2690909"/>
              <a:ext cx="2362200" cy="360612"/>
            </a:xfrm>
            <a:prstGeom prst="rect">
              <a:avLst/>
            </a:prstGeom>
          </p:spPr>
          <p:txBody>
            <a:bodyPr wrap="square">
              <a:spAutoFit/>
            </a:bodyPr>
            <a:lstStyle/>
            <a:p>
              <a:pPr>
                <a:lnSpc>
                  <a:spcPct val="120000"/>
                </a:lnSpc>
                <a:spcBef>
                  <a:spcPts val="500"/>
                </a:spcBef>
                <a:spcAft>
                  <a:spcPts val="500"/>
                </a:spcAft>
              </a:pPr>
              <a:r>
                <a:rPr lang="en-US" sz="1600" b="1" cap="all" dirty="0" smtClean="0">
                  <a:solidFill>
                    <a:srgbClr val="6C286B"/>
                  </a:solidFill>
                </a:rPr>
                <a:t>Ease of Use</a:t>
              </a:r>
            </a:p>
          </p:txBody>
        </p:sp>
        <p:sp>
          <p:nvSpPr>
            <p:cNvPr id="16" name="Rectangle 15"/>
            <p:cNvSpPr/>
            <p:nvPr/>
          </p:nvSpPr>
          <p:spPr>
            <a:xfrm>
              <a:off x="152400" y="1175431"/>
              <a:ext cx="2362200" cy="360612"/>
            </a:xfrm>
            <a:prstGeom prst="rect">
              <a:avLst/>
            </a:prstGeom>
          </p:spPr>
          <p:txBody>
            <a:bodyPr wrap="square">
              <a:spAutoFit/>
            </a:bodyPr>
            <a:lstStyle/>
            <a:p>
              <a:pPr>
                <a:lnSpc>
                  <a:spcPct val="120000"/>
                </a:lnSpc>
                <a:spcBef>
                  <a:spcPts val="500"/>
                </a:spcBef>
                <a:spcAft>
                  <a:spcPts val="500"/>
                </a:spcAft>
              </a:pPr>
              <a:r>
                <a:rPr lang="en-US" sz="1600" b="1" cap="all" dirty="0" smtClean="0">
                  <a:solidFill>
                    <a:srgbClr val="6C286B"/>
                  </a:solidFill>
                </a:rPr>
                <a:t>RISK Mitigation</a:t>
              </a:r>
            </a:p>
          </p:txBody>
        </p:sp>
        <p:sp>
          <p:nvSpPr>
            <p:cNvPr id="17" name="TextBox 16"/>
            <p:cNvSpPr txBox="1"/>
            <p:nvPr/>
          </p:nvSpPr>
          <p:spPr>
            <a:xfrm>
              <a:off x="383277" y="1513582"/>
              <a:ext cx="4376382" cy="830997"/>
            </a:xfrm>
            <a:prstGeom prst="rect">
              <a:avLst/>
            </a:prstGeom>
            <a:noFill/>
          </p:spPr>
          <p:txBody>
            <a:bodyPr wrap="square" rtlCol="0">
              <a:spAutoFit/>
            </a:bodyPr>
            <a:lstStyle/>
            <a:p>
              <a:pPr marL="231775" indent="-231775">
                <a:buClr>
                  <a:srgbClr val="F39100"/>
                </a:buClr>
                <a:buFont typeface="Wingdings" pitchFamily="2" charset="2"/>
                <a:buChar char="§"/>
              </a:pPr>
              <a:r>
                <a:rPr lang="en-US" sz="1600" i="1" dirty="0" smtClean="0"/>
                <a:t>Empower  a Centralized Administrative Team</a:t>
              </a:r>
            </a:p>
            <a:p>
              <a:pPr marL="231775" indent="-231775">
                <a:buClr>
                  <a:srgbClr val="F39100"/>
                </a:buClr>
                <a:buFont typeface="Wingdings" pitchFamily="2" charset="2"/>
                <a:buChar char="§"/>
              </a:pPr>
              <a:r>
                <a:rPr lang="en-US" sz="1600" i="1" dirty="0" smtClean="0"/>
                <a:t>Ensure consistent security policy application across an  enterprise </a:t>
              </a:r>
              <a:endParaRPr lang="en-US" sz="1600" i="1" dirty="0"/>
            </a:p>
          </p:txBody>
        </p:sp>
        <p:sp>
          <p:nvSpPr>
            <p:cNvPr id="18" name="TextBox 17"/>
            <p:cNvSpPr txBox="1"/>
            <p:nvPr/>
          </p:nvSpPr>
          <p:spPr>
            <a:xfrm>
              <a:off x="457200" y="3019961"/>
              <a:ext cx="3013881" cy="1323439"/>
            </a:xfrm>
            <a:prstGeom prst="rect">
              <a:avLst/>
            </a:prstGeom>
            <a:noFill/>
          </p:spPr>
          <p:txBody>
            <a:bodyPr wrap="square" rtlCol="0">
              <a:spAutoFit/>
            </a:bodyPr>
            <a:lstStyle/>
            <a:p>
              <a:pPr marL="231775" indent="-231775">
                <a:buClr>
                  <a:srgbClr val="F39100"/>
                </a:buClr>
                <a:buFont typeface="Wingdings" pitchFamily="2" charset="2"/>
                <a:buChar char="§"/>
              </a:pPr>
              <a:r>
                <a:rPr lang="en-US" sz="1600" i="1" dirty="0" smtClean="0"/>
                <a:t>Centralized view of HSMs, keys and Key States</a:t>
              </a:r>
            </a:p>
            <a:p>
              <a:pPr marL="231775" indent="-231775">
                <a:buClr>
                  <a:srgbClr val="F39100"/>
                </a:buClr>
                <a:buFont typeface="Wingdings" pitchFamily="2" charset="2"/>
                <a:buChar char="§"/>
              </a:pPr>
              <a:r>
                <a:rPr lang="en-US" sz="1600" i="1" dirty="0" smtClean="0"/>
                <a:t>GUI Interface</a:t>
              </a:r>
            </a:p>
            <a:p>
              <a:pPr marL="231775" indent="-231775">
                <a:buClr>
                  <a:srgbClr val="F39100"/>
                </a:buClr>
                <a:buFont typeface="Wingdings" pitchFamily="2" charset="2"/>
                <a:buChar char="§"/>
              </a:pPr>
              <a:r>
                <a:rPr lang="en-US" sz="1600" i="1" dirty="0" smtClean="0"/>
                <a:t>Reduced Dependency on PED Devices</a:t>
              </a:r>
              <a:endParaRPr lang="en-US" i="1" dirty="0"/>
            </a:p>
          </p:txBody>
        </p:sp>
        <p:sp>
          <p:nvSpPr>
            <p:cNvPr id="19" name="TextBox 18"/>
            <p:cNvSpPr txBox="1"/>
            <p:nvPr/>
          </p:nvSpPr>
          <p:spPr>
            <a:xfrm>
              <a:off x="533400" y="4751963"/>
              <a:ext cx="3013881" cy="861774"/>
            </a:xfrm>
            <a:prstGeom prst="rect">
              <a:avLst/>
            </a:prstGeom>
            <a:noFill/>
          </p:spPr>
          <p:txBody>
            <a:bodyPr wrap="square" rtlCol="0">
              <a:spAutoFit/>
            </a:bodyPr>
            <a:lstStyle/>
            <a:p>
              <a:pPr marL="231775" indent="-231775">
                <a:buClr>
                  <a:srgbClr val="F39100"/>
                </a:buClr>
                <a:buFont typeface="Wingdings" pitchFamily="2" charset="2"/>
                <a:buChar char="§"/>
              </a:pPr>
              <a:r>
                <a:rPr lang="en-US" sz="1600" i="1" dirty="0" smtClean="0"/>
                <a:t>Reduced administrative costs</a:t>
              </a:r>
            </a:p>
            <a:p>
              <a:pPr marL="231775" indent="-231775">
                <a:buClr>
                  <a:srgbClr val="F39100"/>
                </a:buClr>
                <a:buFont typeface="Wingdings" pitchFamily="2" charset="2"/>
                <a:buChar char="§"/>
              </a:pPr>
              <a:r>
                <a:rPr lang="en-US" sz="1600" i="1" dirty="0" smtClean="0"/>
                <a:t>Streamlined HSM setup process</a:t>
              </a:r>
            </a:p>
            <a:p>
              <a:pPr marL="231775" indent="-231775">
                <a:buClr>
                  <a:srgbClr val="F39100"/>
                </a:buClr>
                <a:buFont typeface="Wingdings" pitchFamily="2" charset="2"/>
                <a:buChar char="§"/>
              </a:pPr>
              <a:r>
                <a:rPr lang="en-US" sz="1600" i="1" dirty="0" smtClean="0"/>
                <a:t>More efficient audit process</a:t>
              </a:r>
              <a:endParaRPr lang="en-US" i="1" dirty="0"/>
            </a:p>
          </p:txBody>
        </p:sp>
      </p:grpSp>
      <p:sp>
        <p:nvSpPr>
          <p:cNvPr id="20" name="TextBox 19"/>
          <p:cNvSpPr txBox="1"/>
          <p:nvPr/>
        </p:nvSpPr>
        <p:spPr>
          <a:xfrm>
            <a:off x="4648200" y="4731603"/>
            <a:ext cx="4267200" cy="830997"/>
          </a:xfrm>
          <a:prstGeom prst="rect">
            <a:avLst/>
          </a:prstGeom>
          <a:noFill/>
        </p:spPr>
        <p:txBody>
          <a:bodyPr wrap="square" rtlCol="0">
            <a:spAutoFit/>
          </a:bodyPr>
          <a:lstStyle/>
          <a:p>
            <a:pPr algn="ctr">
              <a:spcBef>
                <a:spcPts val="300"/>
              </a:spcBef>
              <a:spcAft>
                <a:spcPts val="300"/>
              </a:spcAft>
            </a:pPr>
            <a:r>
              <a:rPr lang="en-US" sz="1600" b="1" i="1" dirty="0" smtClean="0">
                <a:solidFill>
                  <a:schemeClr val="tx1">
                    <a:lumMod val="75000"/>
                  </a:schemeClr>
                </a:solidFill>
              </a:rPr>
              <a:t>Helping customers successfully achieve the correct balance of risk mitigation, cost effectiveness and usability</a:t>
            </a:r>
            <a:endParaRPr lang="en-US" sz="2000" b="1" dirty="0"/>
          </a:p>
        </p:txBody>
      </p:sp>
      <p:pic>
        <p:nvPicPr>
          <p:cNvPr id="25" name="Picture 24" descr="Cost_Usability_Risk.png"/>
          <p:cNvPicPr>
            <a:picLocks noChangeAspect="1"/>
          </p:cNvPicPr>
          <p:nvPr/>
        </p:nvPicPr>
        <p:blipFill>
          <a:blip r:embed="rId2" cstate="email"/>
          <a:stretch>
            <a:fillRect/>
          </a:stretch>
        </p:blipFill>
        <p:spPr>
          <a:xfrm>
            <a:off x="5105400" y="1836003"/>
            <a:ext cx="3180389" cy="2691099"/>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71600" y="2438400"/>
            <a:ext cx="4724400" cy="553998"/>
          </a:xfrm>
          <a:prstGeom prst="rect">
            <a:avLst/>
          </a:prstGeom>
          <a:noFill/>
        </p:spPr>
        <p:txBody>
          <a:bodyPr wrap="square" rtlCol="0">
            <a:spAutoFit/>
          </a:bodyPr>
          <a:lstStyle/>
          <a:p>
            <a:r>
              <a:rPr lang="en-US" sz="3000" dirty="0" smtClean="0">
                <a:solidFill>
                  <a:srgbClr val="6C286B"/>
                </a:solidFill>
                <a:latin typeface="+mj-lt"/>
                <a:ea typeface="+mj-ea"/>
                <a:cs typeface="+mj-cs"/>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914400"/>
          </a:xfrm>
        </p:spPr>
        <p:txBody>
          <a:bodyPr>
            <a:normAutofit/>
          </a:bodyPr>
          <a:lstStyle/>
          <a:p>
            <a:r>
              <a:rPr lang="en-US" sz="2800" dirty="0" smtClean="0"/>
              <a:t>Why Is Centralized Key Management Needed?</a:t>
            </a:r>
            <a:br>
              <a:rPr lang="en-US" sz="2800" dirty="0" smtClean="0"/>
            </a:br>
            <a:r>
              <a:rPr lang="en-US" sz="1800" i="1" dirty="0" smtClean="0">
                <a:solidFill>
                  <a:srgbClr val="38434E"/>
                </a:solidFill>
              </a:rPr>
              <a:t>The Unmanageable Cost of Diverse Encryption Systems</a:t>
            </a:r>
            <a:endParaRPr lang="en-US" sz="1800" i="1" dirty="0">
              <a:solidFill>
                <a:srgbClr val="38434E"/>
              </a:solidFill>
            </a:endParaRPr>
          </a:p>
        </p:txBody>
      </p:sp>
      <p:sp>
        <p:nvSpPr>
          <p:cNvPr id="3" name="Content Placeholder 2"/>
          <p:cNvSpPr>
            <a:spLocks noGrp="1"/>
          </p:cNvSpPr>
          <p:nvPr>
            <p:ph sz="half" idx="1"/>
          </p:nvPr>
        </p:nvSpPr>
        <p:spPr>
          <a:xfrm>
            <a:off x="457200" y="1752600"/>
            <a:ext cx="8001000" cy="3962400"/>
          </a:xfrm>
        </p:spPr>
        <p:txBody>
          <a:bodyPr>
            <a:noAutofit/>
          </a:bodyPr>
          <a:lstStyle/>
          <a:p>
            <a:pPr>
              <a:buNone/>
            </a:pPr>
            <a:r>
              <a:rPr lang="en-US" dirty="0" smtClean="0"/>
              <a:t>Challenges:</a:t>
            </a:r>
          </a:p>
          <a:p>
            <a:r>
              <a:rPr lang="en-US" sz="2000" dirty="0" smtClean="0">
                <a:solidFill>
                  <a:srgbClr val="38434E"/>
                </a:solidFill>
              </a:rPr>
              <a:t>Time:</a:t>
            </a:r>
          </a:p>
          <a:p>
            <a:pPr lvl="1"/>
            <a:r>
              <a:rPr lang="en-US" sz="1400" dirty="0" smtClean="0"/>
              <a:t>Managing diverse encryption systems manually, decreases operational effectiveness while increasing risks </a:t>
            </a:r>
          </a:p>
          <a:p>
            <a:r>
              <a:rPr lang="en-US" sz="2000" dirty="0" smtClean="0">
                <a:solidFill>
                  <a:srgbClr val="38434E"/>
                </a:solidFill>
              </a:rPr>
              <a:t>Data Loss / Operational Disruptions:</a:t>
            </a:r>
          </a:p>
          <a:p>
            <a:pPr lvl="1"/>
            <a:r>
              <a:rPr lang="en-US" sz="1400" dirty="0" smtClean="0"/>
              <a:t>Up to 39 percent of organizations who have experienced key loss also lose data permanently or disrupt business operations.</a:t>
            </a:r>
          </a:p>
          <a:p>
            <a:r>
              <a:rPr lang="en-US" sz="2000" dirty="0" smtClean="0">
                <a:solidFill>
                  <a:srgbClr val="38434E"/>
                </a:solidFill>
              </a:rPr>
              <a:t>Proof of Compliance:</a:t>
            </a:r>
          </a:p>
          <a:p>
            <a:pPr lvl="1"/>
            <a:r>
              <a:rPr lang="en-US" sz="1400" dirty="0" smtClean="0"/>
              <a:t>Demonstrate which appliances, devices, applications are using encryption keys and where they are geographically located</a:t>
            </a:r>
          </a:p>
          <a:p>
            <a:r>
              <a:rPr lang="en-US" sz="2000" dirty="0" smtClean="0">
                <a:solidFill>
                  <a:srgbClr val="38434E"/>
                </a:solidFill>
              </a:rPr>
              <a:t>Maintenance Costs:</a:t>
            </a:r>
          </a:p>
          <a:p>
            <a:pPr lvl="1"/>
            <a:r>
              <a:rPr lang="en-US" sz="1400" dirty="0" smtClean="0"/>
              <a:t>Heterogeneous systems mean no economy of scale for maintenance costs. Each encryption system and key management solution could have 15-20% annual maintenance fees.</a:t>
            </a:r>
            <a:endParaRPr lang="en-US" sz="1000" dirty="0"/>
          </a:p>
        </p:txBody>
      </p:sp>
      <p:sp>
        <p:nvSpPr>
          <p:cNvPr id="5" name="TextBox 4"/>
          <p:cNvSpPr txBox="1"/>
          <p:nvPr/>
        </p:nvSpPr>
        <p:spPr>
          <a:xfrm>
            <a:off x="533400" y="6290846"/>
            <a:ext cx="2667000" cy="338554"/>
          </a:xfrm>
          <a:prstGeom prst="rect">
            <a:avLst/>
          </a:prstGeom>
          <a:noFill/>
        </p:spPr>
        <p:txBody>
          <a:bodyPr wrap="square" rtlCol="0">
            <a:spAutoFit/>
          </a:bodyPr>
          <a:lstStyle/>
          <a:p>
            <a:r>
              <a:rPr lang="en-US" sz="800" dirty="0" smtClean="0">
                <a:solidFill>
                  <a:srgbClr val="6C286B"/>
                </a:solidFill>
              </a:rPr>
              <a:t>* Source: trust catalyst, 2009 Encryption &amp; Key Management Industry Benchmark Report </a:t>
            </a:r>
            <a:endParaRPr lang="en-US" sz="800" dirty="0">
              <a:solidFill>
                <a:srgbClr val="6C286B"/>
              </a:solidFill>
            </a:endParaRPr>
          </a:p>
        </p:txBody>
      </p:sp>
      <p:sp>
        <p:nvSpPr>
          <p:cNvPr id="7" name="TextBox 6"/>
          <p:cNvSpPr txBox="1"/>
          <p:nvPr/>
        </p:nvSpPr>
        <p:spPr>
          <a:xfrm>
            <a:off x="762000" y="1030069"/>
            <a:ext cx="7315200" cy="64633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smtClean="0"/>
              <a:t>According to Gartner: “by </a:t>
            </a:r>
            <a:r>
              <a:rPr lang="en-US" sz="1200" b="1" dirty="0" smtClean="0"/>
              <a:t>2015, 30% </a:t>
            </a:r>
            <a:r>
              <a:rPr lang="en-US" sz="1200" dirty="0" smtClean="0"/>
              <a:t>of organizations under regulatory mandates will not have deployed some form of encryption to secure data assets, and </a:t>
            </a:r>
            <a:r>
              <a:rPr lang="en-US" sz="1200" b="1" dirty="0" smtClean="0"/>
              <a:t>50%</a:t>
            </a:r>
            <a:r>
              <a:rPr lang="en-US" sz="1200" dirty="0" smtClean="0"/>
              <a:t> will suffer </a:t>
            </a:r>
            <a:r>
              <a:rPr lang="en-US" sz="1200" b="1" dirty="0" smtClean="0"/>
              <a:t>data loss </a:t>
            </a:r>
            <a:r>
              <a:rPr lang="en-US" sz="1200" dirty="0" smtClean="0"/>
              <a:t>and/or experience </a:t>
            </a:r>
            <a:r>
              <a:rPr lang="en-US" sz="1200" b="1" dirty="0" smtClean="0"/>
              <a:t>regulatory sanctions</a:t>
            </a:r>
            <a:r>
              <a:rPr lang="en-US" sz="12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914400"/>
          </a:xfrm>
        </p:spPr>
        <p:txBody>
          <a:bodyPr>
            <a:normAutofit/>
          </a:bodyPr>
          <a:lstStyle/>
          <a:p>
            <a:r>
              <a:rPr lang="en-US" sz="2800" dirty="0" smtClean="0"/>
              <a:t>Pain Points of Decentralization</a:t>
            </a:r>
            <a:br>
              <a:rPr lang="en-US" sz="2800" dirty="0" smtClean="0"/>
            </a:br>
            <a:endParaRPr lang="en-US" sz="1800" i="1" dirty="0">
              <a:solidFill>
                <a:srgbClr val="38434E"/>
              </a:solidFill>
            </a:endParaRPr>
          </a:p>
        </p:txBody>
      </p:sp>
      <p:sp>
        <p:nvSpPr>
          <p:cNvPr id="8" name="Content Placeholder 2"/>
          <p:cNvSpPr>
            <a:spLocks noGrp="1"/>
          </p:cNvSpPr>
          <p:nvPr>
            <p:ph idx="1"/>
          </p:nvPr>
        </p:nvSpPr>
        <p:spPr>
          <a:xfrm>
            <a:off x="533400" y="1524000"/>
            <a:ext cx="8077200" cy="4876800"/>
          </a:xfrm>
        </p:spPr>
        <p:txBody>
          <a:bodyPr>
            <a:normAutofit/>
          </a:bodyPr>
          <a:lstStyle/>
          <a:p>
            <a:r>
              <a:rPr lang="en-US" sz="1800" dirty="0" smtClean="0"/>
              <a:t>Limited Administrative Transparency</a:t>
            </a:r>
          </a:p>
          <a:p>
            <a:pPr lvl="1"/>
            <a:r>
              <a:rPr lang="en-US" sz="1600" dirty="0" smtClean="0"/>
              <a:t>Fragmented policy and fragmented key management</a:t>
            </a:r>
          </a:p>
          <a:p>
            <a:pPr lvl="1"/>
            <a:r>
              <a:rPr lang="en-US" sz="1600" dirty="0" smtClean="0"/>
              <a:t>Differing hardware, policies, devices in different business units within the enterprise</a:t>
            </a:r>
          </a:p>
          <a:p>
            <a:pPr lvl="1"/>
            <a:r>
              <a:rPr lang="en-US" dirty="0" smtClean="0"/>
              <a:t>No clear view of keys and key states on the HSM</a:t>
            </a:r>
            <a:endParaRPr lang="en-US" sz="1600" dirty="0" smtClean="0"/>
          </a:p>
          <a:p>
            <a:r>
              <a:rPr lang="en-US" sz="1800" dirty="0" smtClean="0"/>
              <a:t>Operational </a:t>
            </a:r>
            <a:r>
              <a:rPr lang="en-US" sz="1800" dirty="0" smtClean="0"/>
              <a:t>Inefficiencies</a:t>
            </a:r>
          </a:p>
          <a:p>
            <a:pPr lvl="1"/>
            <a:r>
              <a:rPr lang="en-US" sz="1600" dirty="0" smtClean="0"/>
              <a:t>Key management is an after-thought</a:t>
            </a:r>
          </a:p>
          <a:p>
            <a:pPr lvl="1"/>
            <a:r>
              <a:rPr lang="en-US" sz="1600" dirty="0" smtClean="0"/>
              <a:t>Manual audit reviews</a:t>
            </a:r>
          </a:p>
          <a:p>
            <a:pPr lvl="1"/>
            <a:r>
              <a:rPr lang="en-US" sz="1600" dirty="0" smtClean="0"/>
              <a:t>Require different administrative functions for key management – admin skill sets</a:t>
            </a:r>
          </a:p>
          <a:p>
            <a:pPr lvl="1"/>
            <a:r>
              <a:rPr lang="en-US" sz="1600" dirty="0" smtClean="0"/>
              <a:t>Multiple key </a:t>
            </a:r>
            <a:r>
              <a:rPr lang="en-US" dirty="0" smtClean="0"/>
              <a:t>vaults</a:t>
            </a:r>
            <a:r>
              <a:rPr lang="en-US" sz="1600" dirty="0" smtClean="0"/>
              <a:t> in multiple locations</a:t>
            </a:r>
          </a:p>
          <a:p>
            <a:r>
              <a:rPr lang="en-US" sz="1800" dirty="0" smtClean="0"/>
              <a:t>Audit </a:t>
            </a:r>
            <a:r>
              <a:rPr lang="en-US" sz="1800" dirty="0" smtClean="0"/>
              <a:t>Deficiencies &amp; Failures</a:t>
            </a:r>
          </a:p>
          <a:p>
            <a:pPr lvl="1"/>
            <a:r>
              <a:rPr lang="en-US" sz="1600" dirty="0" smtClean="0"/>
              <a:t>Irregular key rotation</a:t>
            </a:r>
          </a:p>
          <a:p>
            <a:pPr lvl="1"/>
            <a:r>
              <a:rPr lang="en-US" sz="1600" dirty="0" smtClean="0"/>
              <a:t>Compliance (NIST 800-57, PCI-DSS, etc.)</a:t>
            </a:r>
          </a:p>
          <a:p>
            <a:endParaRPr lang="en-US" sz="1800" dirty="0"/>
          </a:p>
        </p:txBody>
      </p:sp>
      <p:sp>
        <p:nvSpPr>
          <p:cNvPr id="6" name="TextBox 5"/>
          <p:cNvSpPr txBox="1"/>
          <p:nvPr/>
        </p:nvSpPr>
        <p:spPr>
          <a:xfrm>
            <a:off x="762000" y="609600"/>
            <a:ext cx="7315200" cy="830997"/>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pPr lvl="0"/>
            <a:r>
              <a:rPr lang="en-US" sz="1200" dirty="0" smtClean="0"/>
              <a:t>“…organizations </a:t>
            </a:r>
            <a:r>
              <a:rPr lang="en-US" sz="1200" dirty="0" smtClean="0"/>
              <a:t>should exert significant pressure on cryptographic solution vendors to support the cryptographic keys in their systems being </a:t>
            </a:r>
            <a:r>
              <a:rPr lang="en-US" sz="1200" b="1" dirty="0" smtClean="0"/>
              <a:t>open to management by third-party OASIS-KMIP-compliant key managers.</a:t>
            </a:r>
            <a:r>
              <a:rPr lang="en-US" sz="1200" dirty="0" smtClean="0"/>
              <a:t> Without this, </a:t>
            </a:r>
            <a:r>
              <a:rPr lang="en-US" sz="1200" b="1" dirty="0" smtClean="0"/>
              <a:t>organizations will continue to have a </a:t>
            </a:r>
            <a:r>
              <a:rPr lang="en-US" sz="1200" b="1" dirty="0" err="1" smtClean="0"/>
              <a:t>siloed</a:t>
            </a:r>
            <a:r>
              <a:rPr lang="en-US" sz="1200" b="1" dirty="0" smtClean="0"/>
              <a:t> </a:t>
            </a:r>
            <a:r>
              <a:rPr lang="en-US" sz="1200" b="1" dirty="0" smtClean="0"/>
              <a:t>key management </a:t>
            </a:r>
            <a:r>
              <a:rPr lang="en-US" sz="1200" dirty="0" smtClean="0"/>
              <a:t>approach with </a:t>
            </a:r>
            <a:r>
              <a:rPr lang="en-US" sz="1200" b="1" dirty="0" smtClean="0"/>
              <a:t>each and every encryption deployment</a:t>
            </a:r>
            <a:r>
              <a:rPr lang="en-US" sz="1200" dirty="0" smtClean="0"/>
              <a:t>.”</a:t>
            </a:r>
            <a:endParaRPr lang="en-US" sz="1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274638"/>
            <a:ext cx="8229600" cy="563562"/>
          </a:xfrm>
        </p:spPr>
        <p:txBody>
          <a:bodyPr/>
          <a:lstStyle/>
          <a:p>
            <a:r>
              <a:rPr lang="en-US" sz="2400" dirty="0" smtClean="0"/>
              <a:t>Why Should Customers Choose SafeNet?</a:t>
            </a:r>
            <a:endParaRPr lang="en-US" sz="2400" dirty="0"/>
          </a:p>
        </p:txBody>
      </p:sp>
      <p:sp>
        <p:nvSpPr>
          <p:cNvPr id="5" name="TextBox 4"/>
          <p:cNvSpPr txBox="1"/>
          <p:nvPr/>
        </p:nvSpPr>
        <p:spPr>
          <a:xfrm>
            <a:off x="685800" y="2590800"/>
            <a:ext cx="7467600" cy="707886"/>
          </a:xfrm>
          <a:prstGeom prst="rect">
            <a:avLst/>
          </a:prstGeom>
          <a:noFill/>
        </p:spPr>
        <p:txBody>
          <a:bodyPr wrap="square" rtlCol="0">
            <a:spAutoFit/>
          </a:bodyPr>
          <a:lstStyle/>
          <a:p>
            <a:r>
              <a:rPr lang="en-CA" sz="2000" dirty="0" smtClean="0">
                <a:solidFill>
                  <a:srgbClr val="5E5E5C"/>
                </a:solidFill>
              </a:rPr>
              <a:t>SafeNet KeySecure manages a </a:t>
            </a:r>
            <a:r>
              <a:rPr lang="en-CA" sz="2000" dirty="0" smtClean="0">
                <a:solidFill>
                  <a:srgbClr val="F39108"/>
                </a:solidFill>
              </a:rPr>
              <a:t>diverse range </a:t>
            </a:r>
            <a:r>
              <a:rPr lang="en-CA" sz="2000" dirty="0" smtClean="0">
                <a:solidFill>
                  <a:srgbClr val="5E5E5C"/>
                </a:solidFill>
              </a:rPr>
              <a:t>of </a:t>
            </a:r>
            <a:r>
              <a:rPr lang="en-CA" sz="2000" dirty="0" smtClean="0">
                <a:solidFill>
                  <a:srgbClr val="F39108"/>
                </a:solidFill>
              </a:rPr>
              <a:t>cryptographic key types</a:t>
            </a:r>
            <a:r>
              <a:rPr lang="en-CA" sz="2000" dirty="0" smtClean="0">
                <a:solidFill>
                  <a:srgbClr val="5E5E5C"/>
                </a:solidFill>
              </a:rPr>
              <a:t>. </a:t>
            </a:r>
            <a:endParaRPr lang="en-US" sz="1600" dirty="0"/>
          </a:p>
        </p:txBody>
      </p:sp>
      <p:sp>
        <p:nvSpPr>
          <p:cNvPr id="9" name="TextBox 8"/>
          <p:cNvSpPr txBox="1"/>
          <p:nvPr/>
        </p:nvSpPr>
        <p:spPr>
          <a:xfrm>
            <a:off x="685800" y="5215116"/>
            <a:ext cx="7467600" cy="1261884"/>
          </a:xfrm>
          <a:prstGeom prst="rect">
            <a:avLst/>
          </a:prstGeom>
          <a:noFill/>
        </p:spPr>
        <p:txBody>
          <a:bodyPr wrap="square" rtlCol="0">
            <a:spAutoFit/>
          </a:bodyPr>
          <a:lstStyle/>
          <a:p>
            <a:pPr marL="0" lvl="1"/>
            <a:r>
              <a:rPr lang="en-CA" sz="2000" dirty="0" smtClean="0">
                <a:solidFill>
                  <a:srgbClr val="5E5E5C"/>
                </a:solidFill>
              </a:rPr>
              <a:t>KeySecure benefits from a </a:t>
            </a:r>
            <a:r>
              <a:rPr lang="en-CA" sz="2000" dirty="0" smtClean="0">
                <a:solidFill>
                  <a:srgbClr val="F39100"/>
                </a:solidFill>
              </a:rPr>
              <a:t>clear vision </a:t>
            </a:r>
            <a:r>
              <a:rPr lang="en-CA" sz="2000" dirty="0" smtClean="0"/>
              <a:t>leading to full support of KMIP which will </a:t>
            </a:r>
            <a:r>
              <a:rPr lang="en-CA" sz="2000" dirty="0" smtClean="0">
                <a:solidFill>
                  <a:srgbClr val="F39108"/>
                </a:solidFill>
              </a:rPr>
              <a:t>enable management of a large number </a:t>
            </a:r>
            <a:r>
              <a:rPr lang="en-CA" sz="2000" dirty="0" smtClean="0"/>
              <a:t>of </a:t>
            </a:r>
            <a:r>
              <a:rPr lang="en-CA" sz="2000" dirty="0" smtClean="0">
                <a:solidFill>
                  <a:srgbClr val="F39108"/>
                </a:solidFill>
              </a:rPr>
              <a:t>encryption solutions and vendors.</a:t>
            </a:r>
          </a:p>
          <a:p>
            <a:endParaRPr lang="en-US" sz="1600" dirty="0"/>
          </a:p>
        </p:txBody>
      </p:sp>
      <p:sp>
        <p:nvSpPr>
          <p:cNvPr id="11" name="TextBox 10"/>
          <p:cNvSpPr txBox="1"/>
          <p:nvPr/>
        </p:nvSpPr>
        <p:spPr>
          <a:xfrm>
            <a:off x="685800" y="1828800"/>
            <a:ext cx="7467600" cy="707886"/>
          </a:xfrm>
          <a:prstGeom prst="rect">
            <a:avLst/>
          </a:prstGeom>
          <a:noFill/>
        </p:spPr>
        <p:txBody>
          <a:bodyPr wrap="square" rtlCol="0">
            <a:spAutoFit/>
          </a:bodyPr>
          <a:lstStyle/>
          <a:p>
            <a:r>
              <a:rPr lang="en-CA" sz="2000" dirty="0" smtClean="0">
                <a:solidFill>
                  <a:srgbClr val="F39108"/>
                </a:solidFill>
              </a:rPr>
              <a:t>Only SafeNet </a:t>
            </a:r>
            <a:r>
              <a:rPr lang="en-CA" sz="2000" dirty="0" err="1" smtClean="0">
                <a:solidFill>
                  <a:srgbClr val="F39108"/>
                </a:solidFill>
              </a:rPr>
              <a:t>KeySecue</a:t>
            </a:r>
            <a:r>
              <a:rPr lang="en-CA" sz="2000" dirty="0" smtClean="0">
                <a:solidFill>
                  <a:srgbClr val="F39108"/>
                </a:solidFill>
              </a:rPr>
              <a:t> </a:t>
            </a:r>
            <a:r>
              <a:rPr lang="en-CA" sz="2000" dirty="0" smtClean="0">
                <a:solidFill>
                  <a:srgbClr val="5E5E5C"/>
                </a:solidFill>
              </a:rPr>
              <a:t>can provide </a:t>
            </a:r>
            <a:r>
              <a:rPr lang="en-CA" sz="2000" dirty="0" smtClean="0">
                <a:solidFill>
                  <a:srgbClr val="F39108"/>
                </a:solidFill>
              </a:rPr>
              <a:t>OASIS</a:t>
            </a:r>
            <a:r>
              <a:rPr lang="en-CA" sz="2000" dirty="0" smtClean="0">
                <a:solidFill>
                  <a:srgbClr val="5E5E5C"/>
                </a:solidFill>
              </a:rPr>
              <a:t> </a:t>
            </a:r>
            <a:r>
              <a:rPr lang="en-CA" sz="2000" dirty="0" smtClean="0">
                <a:solidFill>
                  <a:srgbClr val="F39108"/>
                </a:solidFill>
              </a:rPr>
              <a:t>KMIP integration with Luna SA/PCI </a:t>
            </a:r>
            <a:r>
              <a:rPr lang="en-CA" sz="2000" dirty="0" smtClean="0">
                <a:solidFill>
                  <a:srgbClr val="38434E"/>
                </a:solidFill>
              </a:rPr>
              <a:t>and other KMIP based platforms</a:t>
            </a:r>
            <a:r>
              <a:rPr lang="en-CA" sz="2000" dirty="0" smtClean="0">
                <a:solidFill>
                  <a:srgbClr val="F39108"/>
                </a:solidFill>
              </a:rPr>
              <a:t>. </a:t>
            </a:r>
            <a:endParaRPr lang="en-US" sz="1600" dirty="0">
              <a:solidFill>
                <a:srgbClr val="F39108"/>
              </a:solidFill>
            </a:endParaRPr>
          </a:p>
        </p:txBody>
      </p:sp>
      <p:sp>
        <p:nvSpPr>
          <p:cNvPr id="7" name="TextBox 6"/>
          <p:cNvSpPr txBox="1"/>
          <p:nvPr/>
        </p:nvSpPr>
        <p:spPr>
          <a:xfrm>
            <a:off x="685800" y="3352800"/>
            <a:ext cx="7467600" cy="707886"/>
          </a:xfrm>
          <a:prstGeom prst="rect">
            <a:avLst/>
          </a:prstGeom>
          <a:noFill/>
        </p:spPr>
        <p:txBody>
          <a:bodyPr wrap="square" rtlCol="0">
            <a:spAutoFit/>
          </a:bodyPr>
          <a:lstStyle/>
          <a:p>
            <a:r>
              <a:rPr lang="en-CA" sz="2000" dirty="0" smtClean="0">
                <a:solidFill>
                  <a:srgbClr val="5E5E5C"/>
                </a:solidFill>
              </a:rPr>
              <a:t>Our solution is </a:t>
            </a:r>
            <a:r>
              <a:rPr lang="en-CA" sz="2000" dirty="0" smtClean="0">
                <a:solidFill>
                  <a:srgbClr val="F39108"/>
                </a:solidFill>
              </a:rPr>
              <a:t>application agnostic</a:t>
            </a:r>
            <a:r>
              <a:rPr lang="en-CA" sz="2000" dirty="0" smtClean="0">
                <a:solidFill>
                  <a:srgbClr val="5E5E5C"/>
                </a:solidFill>
              </a:rPr>
              <a:t>, meaning applications </a:t>
            </a:r>
            <a:r>
              <a:rPr lang="en-CA" sz="2000" dirty="0" smtClean="0">
                <a:solidFill>
                  <a:srgbClr val="F39108"/>
                </a:solidFill>
              </a:rPr>
              <a:t>do not need to be tailored</a:t>
            </a:r>
            <a:r>
              <a:rPr lang="en-CA" sz="2000" dirty="0" smtClean="0">
                <a:solidFill>
                  <a:srgbClr val="5E5E5C"/>
                </a:solidFill>
              </a:rPr>
              <a:t> to work with KeySecure.</a:t>
            </a:r>
            <a:endParaRPr lang="en-US" sz="1600" dirty="0"/>
          </a:p>
        </p:txBody>
      </p:sp>
      <p:sp>
        <p:nvSpPr>
          <p:cNvPr id="8" name="Rectangle 7"/>
          <p:cNvSpPr/>
          <p:nvPr/>
        </p:nvSpPr>
        <p:spPr>
          <a:xfrm>
            <a:off x="685800" y="4267200"/>
            <a:ext cx="7315200" cy="707886"/>
          </a:xfrm>
          <a:prstGeom prst="rect">
            <a:avLst/>
          </a:prstGeom>
        </p:spPr>
        <p:txBody>
          <a:bodyPr wrap="square">
            <a:spAutoFit/>
          </a:bodyPr>
          <a:lstStyle/>
          <a:p>
            <a:r>
              <a:rPr lang="en-US" sz="2000" dirty="0" smtClean="0"/>
              <a:t>In addition to HSM management, KeySecure features comprehensive </a:t>
            </a:r>
            <a:r>
              <a:rPr lang="en-US" sz="2000" dirty="0" smtClean="0">
                <a:solidFill>
                  <a:srgbClr val="F39108"/>
                </a:solidFill>
              </a:rPr>
              <a:t>coverage for storage and archive encryption</a:t>
            </a:r>
            <a:r>
              <a:rPr lang="en-US" sz="2000" dirty="0" smtClean="0"/>
              <a:t>. </a:t>
            </a:r>
            <a:endParaRPr lang="en-US" sz="2000" dirty="0"/>
          </a:p>
        </p:txBody>
      </p:sp>
      <p:sp>
        <p:nvSpPr>
          <p:cNvPr id="13" name="TextBox 12"/>
          <p:cNvSpPr txBox="1"/>
          <p:nvPr/>
        </p:nvSpPr>
        <p:spPr>
          <a:xfrm>
            <a:off x="914400" y="877669"/>
            <a:ext cx="7315200" cy="64633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smtClean="0"/>
              <a:t>“To date</a:t>
            </a:r>
            <a:r>
              <a:rPr lang="en-US" sz="1200" b="1" dirty="0" smtClean="0"/>
              <a:t>, only one major cryptographic </a:t>
            </a:r>
            <a:r>
              <a:rPr lang="en-US" sz="1200" b="1" dirty="0" smtClean="0"/>
              <a:t>vendor  </a:t>
            </a:r>
            <a:r>
              <a:rPr lang="en-US" sz="1200" dirty="0" smtClean="0"/>
              <a:t>that possesses its own key manager offering </a:t>
            </a:r>
            <a:r>
              <a:rPr lang="en-US" sz="1200" b="1" dirty="0" smtClean="0"/>
              <a:t>has</a:t>
            </a:r>
          </a:p>
          <a:p>
            <a:r>
              <a:rPr lang="en-US" sz="1200" b="1" dirty="0" smtClean="0"/>
              <a:t>suggested as part of a road map </a:t>
            </a:r>
            <a:r>
              <a:rPr lang="en-US" sz="1200" dirty="0" smtClean="0"/>
              <a:t>discussion that it would tentatively </a:t>
            </a:r>
            <a:r>
              <a:rPr lang="en-US" sz="1200" b="1" dirty="0" smtClean="0"/>
              <a:t>support a third-party OASIS KMIP-compliant key manager</a:t>
            </a:r>
            <a:r>
              <a:rPr lang="en-US" sz="1200" dirty="0" smtClean="0"/>
              <a:t> managing its cryptographic keys.”~ Eric </a:t>
            </a:r>
            <a:r>
              <a:rPr lang="en-US" sz="1200" dirty="0" err="1" smtClean="0"/>
              <a:t>Ouellet</a:t>
            </a:r>
            <a:r>
              <a:rPr lang="en-US" sz="1200" dirty="0" smtClean="0"/>
              <a:t>, Analyst, Gartner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7010400" y="5715000"/>
            <a:ext cx="2133600" cy="990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5775" y="274638"/>
            <a:ext cx="8229600" cy="563562"/>
          </a:xfrm>
        </p:spPr>
        <p:txBody>
          <a:bodyPr/>
          <a:lstStyle/>
          <a:p>
            <a:r>
              <a:rPr lang="en-US" sz="2800" dirty="0" smtClean="0"/>
              <a:t>Drivers for Our Success in the HSM Space</a:t>
            </a:r>
            <a:endParaRPr lang="en-US" sz="2800" dirty="0"/>
          </a:p>
        </p:txBody>
      </p:sp>
      <p:sp>
        <p:nvSpPr>
          <p:cNvPr id="23" name="Rectangle 22"/>
          <p:cNvSpPr/>
          <p:nvPr/>
        </p:nvSpPr>
        <p:spPr>
          <a:xfrm>
            <a:off x="2209800" y="4419600"/>
            <a:ext cx="4572000" cy="609398"/>
          </a:xfrm>
          <a:prstGeom prst="rect">
            <a:avLst/>
          </a:prstGeom>
        </p:spPr>
        <p:txBody>
          <a:bodyPr>
            <a:spAutoFit/>
          </a:bodyPr>
          <a:lstStyle/>
          <a:p>
            <a:pPr algn="ctr">
              <a:lnSpc>
                <a:spcPct val="120000"/>
              </a:lnSpc>
              <a:spcBef>
                <a:spcPts val="500"/>
              </a:spcBef>
              <a:spcAft>
                <a:spcPts val="500"/>
              </a:spcAft>
            </a:pPr>
            <a:r>
              <a:rPr lang="en-US" sz="1400" dirty="0" smtClean="0"/>
              <a:t>Mitigate </a:t>
            </a:r>
            <a:r>
              <a:rPr lang="en-US" sz="1400" b="1" cap="all" dirty="0" smtClean="0">
                <a:solidFill>
                  <a:srgbClr val="6C286B"/>
                </a:solidFill>
              </a:rPr>
              <a:t>risk</a:t>
            </a:r>
            <a:r>
              <a:rPr lang="en-US" sz="1400" dirty="0" smtClean="0"/>
              <a:t> with a defense in depth approach to hardware and system design</a:t>
            </a:r>
          </a:p>
        </p:txBody>
      </p:sp>
      <p:sp>
        <p:nvSpPr>
          <p:cNvPr id="24" name="Rectangle 23"/>
          <p:cNvSpPr/>
          <p:nvPr/>
        </p:nvSpPr>
        <p:spPr>
          <a:xfrm>
            <a:off x="228600" y="2209800"/>
            <a:ext cx="2667000" cy="1656672"/>
          </a:xfrm>
          <a:prstGeom prst="rect">
            <a:avLst/>
          </a:prstGeom>
        </p:spPr>
        <p:txBody>
          <a:bodyPr wrap="square">
            <a:spAutoFit/>
          </a:bodyPr>
          <a:lstStyle/>
          <a:p>
            <a:pPr algn="r">
              <a:lnSpc>
                <a:spcPct val="120000"/>
              </a:lnSpc>
              <a:spcBef>
                <a:spcPts val="500"/>
              </a:spcBef>
              <a:spcAft>
                <a:spcPts val="500"/>
              </a:spcAft>
            </a:pPr>
            <a:r>
              <a:rPr lang="en-US" sz="1600" b="1" cap="all" dirty="0" smtClean="0">
                <a:solidFill>
                  <a:srgbClr val="6C286B"/>
                </a:solidFill>
              </a:rPr>
              <a:t>Cost</a:t>
            </a:r>
            <a:br>
              <a:rPr lang="en-US" sz="1600" b="1" cap="all" dirty="0" smtClean="0">
                <a:solidFill>
                  <a:srgbClr val="6C286B"/>
                </a:solidFill>
              </a:rPr>
            </a:br>
            <a:r>
              <a:rPr lang="en-US" sz="1400" dirty="0" smtClean="0"/>
              <a:t>Offer cost-effective hardware solutions that can secure keys for multiple concurrent applications on a single appliance</a:t>
            </a:r>
          </a:p>
        </p:txBody>
      </p:sp>
      <p:sp>
        <p:nvSpPr>
          <p:cNvPr id="26" name="Rectangle 25"/>
          <p:cNvSpPr/>
          <p:nvPr/>
        </p:nvSpPr>
        <p:spPr>
          <a:xfrm>
            <a:off x="6096000" y="2229900"/>
            <a:ext cx="2362200" cy="1680460"/>
          </a:xfrm>
          <a:prstGeom prst="rect">
            <a:avLst/>
          </a:prstGeom>
        </p:spPr>
        <p:txBody>
          <a:bodyPr wrap="square">
            <a:spAutoFit/>
          </a:bodyPr>
          <a:lstStyle/>
          <a:p>
            <a:pPr>
              <a:lnSpc>
                <a:spcPct val="120000"/>
              </a:lnSpc>
              <a:spcBef>
                <a:spcPts val="500"/>
              </a:spcBef>
              <a:spcAft>
                <a:spcPts val="500"/>
              </a:spcAft>
            </a:pPr>
            <a:r>
              <a:rPr lang="en-US" sz="1600" b="1" cap="all" dirty="0" smtClean="0">
                <a:solidFill>
                  <a:srgbClr val="6C286B"/>
                </a:solidFill>
              </a:rPr>
              <a:t>Usability</a:t>
            </a:r>
            <a:br>
              <a:rPr lang="en-US" sz="1600" b="1" cap="all" dirty="0" smtClean="0">
                <a:solidFill>
                  <a:srgbClr val="6C286B"/>
                </a:solidFill>
              </a:rPr>
            </a:br>
            <a:r>
              <a:rPr lang="en-US" sz="1400" dirty="0" smtClean="0"/>
              <a:t>Provide distinct operational roles and remote management capabilities for maximum flexibility in a wide range of organizations</a:t>
            </a:r>
          </a:p>
        </p:txBody>
      </p:sp>
      <p:pic>
        <p:nvPicPr>
          <p:cNvPr id="29" name="Picture 28" descr="Cost_Usability_Risk.png"/>
          <p:cNvPicPr>
            <a:picLocks noChangeAspect="1"/>
          </p:cNvPicPr>
          <p:nvPr/>
        </p:nvPicPr>
        <p:blipFill>
          <a:blip r:embed="rId3" cstate="email"/>
          <a:stretch>
            <a:fillRect/>
          </a:stretch>
        </p:blipFill>
        <p:spPr>
          <a:xfrm>
            <a:off x="2819400" y="1652301"/>
            <a:ext cx="3180389" cy="2691099"/>
          </a:xfrm>
          <a:prstGeom prst="rect">
            <a:avLst/>
          </a:prstGeom>
        </p:spPr>
      </p:pic>
      <p:sp>
        <p:nvSpPr>
          <p:cNvPr id="30" name="TextBox 29"/>
          <p:cNvSpPr txBox="1"/>
          <p:nvPr/>
        </p:nvSpPr>
        <p:spPr>
          <a:xfrm>
            <a:off x="838200" y="5874325"/>
            <a:ext cx="7010400" cy="1023357"/>
          </a:xfrm>
          <a:prstGeom prst="rect">
            <a:avLst/>
          </a:prstGeom>
          <a:noFill/>
        </p:spPr>
        <p:txBody>
          <a:bodyPr wrap="square" rtlCol="0">
            <a:spAutoFit/>
          </a:bodyPr>
          <a:lstStyle/>
          <a:p>
            <a:pPr algn="ctr">
              <a:spcBef>
                <a:spcPts val="300"/>
              </a:spcBef>
              <a:spcAft>
                <a:spcPts val="300"/>
              </a:spcAft>
            </a:pPr>
            <a:r>
              <a:rPr lang="en-US" sz="1900" b="1" i="1" dirty="0" smtClean="0">
                <a:solidFill>
                  <a:schemeClr val="tx1">
                    <a:lumMod val="75000"/>
                    <a:lumOff val="25000"/>
                  </a:schemeClr>
                </a:solidFill>
              </a:rPr>
              <a:t>Helping customers successfully achieve the correct balance of risk mitigation,  cost effectiveness and usability</a:t>
            </a:r>
            <a:endParaRPr lang="en-US" sz="2000" b="1" i="1" dirty="0" smtClean="0">
              <a:solidFill>
                <a:schemeClr val="tx1">
                  <a:lumMod val="75000"/>
                  <a:lumOff val="25000"/>
                </a:schemeClr>
              </a:solidFill>
            </a:endParaRPr>
          </a:p>
          <a:p>
            <a:pPr algn="ctr"/>
            <a:endParaRPr lang="en-US"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010400" y="5715000"/>
            <a:ext cx="2133600" cy="990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Cost_Usability_Risk.png"/>
          <p:cNvPicPr>
            <a:picLocks noChangeAspect="1"/>
          </p:cNvPicPr>
          <p:nvPr/>
        </p:nvPicPr>
        <p:blipFill>
          <a:blip r:embed="rId3" cstate="email"/>
          <a:stretch>
            <a:fillRect/>
          </a:stretch>
        </p:blipFill>
        <p:spPr>
          <a:xfrm>
            <a:off x="2819400" y="1652301"/>
            <a:ext cx="3180389" cy="2691099"/>
          </a:xfrm>
          <a:prstGeom prst="rect">
            <a:avLst/>
          </a:prstGeom>
        </p:spPr>
      </p:pic>
      <p:sp>
        <p:nvSpPr>
          <p:cNvPr id="4" name="Rectangle 3"/>
          <p:cNvSpPr/>
          <p:nvPr/>
        </p:nvSpPr>
        <p:spPr>
          <a:xfrm>
            <a:off x="2209800" y="4359938"/>
            <a:ext cx="4572000" cy="1126462"/>
          </a:xfrm>
          <a:prstGeom prst="rect">
            <a:avLst/>
          </a:prstGeom>
        </p:spPr>
        <p:txBody>
          <a:bodyPr>
            <a:spAutoFit/>
          </a:bodyPr>
          <a:lstStyle/>
          <a:p>
            <a:pPr algn="ctr">
              <a:lnSpc>
                <a:spcPct val="120000"/>
              </a:lnSpc>
              <a:spcBef>
                <a:spcPts val="500"/>
              </a:spcBef>
              <a:spcAft>
                <a:spcPts val="500"/>
              </a:spcAft>
            </a:pPr>
            <a:r>
              <a:rPr lang="en-US" sz="1400" dirty="0" smtClean="0"/>
              <a:t>Mitigate </a:t>
            </a:r>
            <a:r>
              <a:rPr lang="en-US" sz="1400" b="1" cap="all" dirty="0" smtClean="0">
                <a:solidFill>
                  <a:srgbClr val="6C286B"/>
                </a:solidFill>
              </a:rPr>
              <a:t>risk</a:t>
            </a:r>
            <a:r>
              <a:rPr lang="en-US" sz="1400" dirty="0" smtClean="0"/>
              <a:t> by empowering a centralized administrative team with tools that provide a real time view of the infrastructure and ensures consistent security policy enforcement</a:t>
            </a:r>
          </a:p>
        </p:txBody>
      </p:sp>
      <p:sp>
        <p:nvSpPr>
          <p:cNvPr id="5" name="Rectangle 4"/>
          <p:cNvSpPr/>
          <p:nvPr/>
        </p:nvSpPr>
        <p:spPr>
          <a:xfrm>
            <a:off x="228600" y="1997738"/>
            <a:ext cx="2667000" cy="1680460"/>
          </a:xfrm>
          <a:prstGeom prst="rect">
            <a:avLst/>
          </a:prstGeom>
        </p:spPr>
        <p:txBody>
          <a:bodyPr wrap="square">
            <a:spAutoFit/>
          </a:bodyPr>
          <a:lstStyle/>
          <a:p>
            <a:pPr algn="r">
              <a:lnSpc>
                <a:spcPct val="120000"/>
              </a:lnSpc>
              <a:spcBef>
                <a:spcPts val="500"/>
              </a:spcBef>
              <a:spcAft>
                <a:spcPts val="500"/>
              </a:spcAft>
            </a:pPr>
            <a:r>
              <a:rPr lang="en-US" sz="1600" b="1" cap="all" dirty="0" smtClean="0">
                <a:solidFill>
                  <a:srgbClr val="6C286B"/>
                </a:solidFill>
              </a:rPr>
              <a:t>Cost</a:t>
            </a:r>
            <a:br>
              <a:rPr lang="en-US" sz="1600" b="1" cap="all" dirty="0" smtClean="0">
                <a:solidFill>
                  <a:srgbClr val="6C286B"/>
                </a:solidFill>
              </a:rPr>
            </a:br>
            <a:r>
              <a:rPr lang="en-US" sz="1400" dirty="0" smtClean="0"/>
              <a:t>Offer solutions that enable our  customers to manage and monitor their existing HSM centrally, for reduced administrative costs</a:t>
            </a:r>
          </a:p>
        </p:txBody>
      </p:sp>
      <p:sp>
        <p:nvSpPr>
          <p:cNvPr id="7" name="Rectangle 6"/>
          <p:cNvSpPr/>
          <p:nvPr/>
        </p:nvSpPr>
        <p:spPr>
          <a:xfrm>
            <a:off x="6096000" y="2017838"/>
            <a:ext cx="2362200" cy="1680460"/>
          </a:xfrm>
          <a:prstGeom prst="rect">
            <a:avLst/>
          </a:prstGeom>
        </p:spPr>
        <p:txBody>
          <a:bodyPr wrap="square">
            <a:spAutoFit/>
          </a:bodyPr>
          <a:lstStyle/>
          <a:p>
            <a:pPr>
              <a:lnSpc>
                <a:spcPct val="120000"/>
              </a:lnSpc>
              <a:spcBef>
                <a:spcPts val="500"/>
              </a:spcBef>
              <a:spcAft>
                <a:spcPts val="500"/>
              </a:spcAft>
            </a:pPr>
            <a:r>
              <a:rPr lang="en-US" sz="1600" b="1" cap="all" dirty="0" smtClean="0">
                <a:solidFill>
                  <a:srgbClr val="6C286B"/>
                </a:solidFill>
              </a:rPr>
              <a:t>Usability</a:t>
            </a:r>
            <a:br>
              <a:rPr lang="en-US" sz="1600" b="1" cap="all" dirty="0" smtClean="0">
                <a:solidFill>
                  <a:srgbClr val="6C286B"/>
                </a:solidFill>
              </a:rPr>
            </a:br>
            <a:r>
              <a:rPr lang="en-US" sz="1400" dirty="0" smtClean="0"/>
              <a:t>Provide a streamlined and intuitive user interface that facilitates HSM management, and simplifies the audit process</a:t>
            </a:r>
          </a:p>
        </p:txBody>
      </p:sp>
      <p:sp>
        <p:nvSpPr>
          <p:cNvPr id="10" name="TextBox 9"/>
          <p:cNvSpPr txBox="1"/>
          <p:nvPr/>
        </p:nvSpPr>
        <p:spPr>
          <a:xfrm>
            <a:off x="838200" y="5876092"/>
            <a:ext cx="7010400" cy="677108"/>
          </a:xfrm>
          <a:prstGeom prst="rect">
            <a:avLst/>
          </a:prstGeom>
          <a:noFill/>
        </p:spPr>
        <p:txBody>
          <a:bodyPr wrap="square" rtlCol="0">
            <a:spAutoFit/>
          </a:bodyPr>
          <a:lstStyle/>
          <a:p>
            <a:pPr algn="ctr">
              <a:spcBef>
                <a:spcPts val="300"/>
              </a:spcBef>
              <a:spcAft>
                <a:spcPts val="300"/>
              </a:spcAft>
            </a:pPr>
            <a:r>
              <a:rPr lang="en-US" sz="1900" b="1" i="1" dirty="0" smtClean="0">
                <a:solidFill>
                  <a:schemeClr val="tx1">
                    <a:lumMod val="75000"/>
                    <a:lumOff val="25000"/>
                  </a:schemeClr>
                </a:solidFill>
              </a:rPr>
              <a:t>Helping customers successfully achieve the correct balance of risk mitigation,  cost effectiveness and usability</a:t>
            </a:r>
            <a:endParaRPr lang="en-US" sz="2000" b="1" dirty="0"/>
          </a:p>
        </p:txBody>
      </p:sp>
      <p:sp>
        <p:nvSpPr>
          <p:cNvPr id="12" name="Title 1"/>
          <p:cNvSpPr txBox="1">
            <a:spLocks/>
          </p:cNvSpPr>
          <p:nvPr/>
        </p:nvSpPr>
        <p:spPr>
          <a:xfrm>
            <a:off x="485774" y="274638"/>
            <a:ext cx="8429625" cy="563562"/>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400" kern="0" dirty="0" smtClean="0">
                <a:solidFill>
                  <a:srgbClr val="6C286B"/>
                </a:solidFill>
                <a:latin typeface="+mj-lt"/>
                <a:ea typeface="+mj-ea"/>
                <a:cs typeface="+mj-cs"/>
              </a:rPr>
              <a:t>KeySecure in HSM Environments </a:t>
            </a:r>
            <a:endParaRPr kumimoji="0" lang="en-US" sz="2400" b="0" i="0" u="none" strike="noStrike" kern="0" cap="none" spc="0" normalizeH="0" baseline="0" noProof="0" dirty="0">
              <a:ln>
                <a:noFill/>
              </a:ln>
              <a:solidFill>
                <a:srgbClr val="6C286B"/>
              </a:solidFill>
              <a:effectLst/>
              <a:uLnTx/>
              <a:uFillTx/>
              <a:latin typeface="+mj-lt"/>
              <a:ea typeface="+mj-ea"/>
              <a:cs typeface="+mj-cs"/>
            </a:endParaRPr>
          </a:p>
        </p:txBody>
      </p:sp>
      <p:sp>
        <p:nvSpPr>
          <p:cNvPr id="13" name="TextBox 12"/>
          <p:cNvSpPr txBox="1"/>
          <p:nvPr/>
        </p:nvSpPr>
        <p:spPr>
          <a:xfrm>
            <a:off x="762000" y="762000"/>
            <a:ext cx="7315200" cy="64633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smtClean="0"/>
              <a:t>KeySecure provides a </a:t>
            </a:r>
            <a:r>
              <a:rPr lang="en-US" sz="1200" b="1" dirty="0" smtClean="0"/>
              <a:t>centralized view of all the keys </a:t>
            </a:r>
            <a:r>
              <a:rPr lang="en-US" sz="1200" dirty="0" smtClean="0"/>
              <a:t>in an enterprise including </a:t>
            </a:r>
            <a:r>
              <a:rPr lang="en-US" sz="1200" b="1" dirty="0" smtClean="0"/>
              <a:t>the association between encryption keys</a:t>
            </a:r>
            <a:r>
              <a:rPr lang="en-US" sz="1200" dirty="0" smtClean="0"/>
              <a:t> and the </a:t>
            </a:r>
            <a:r>
              <a:rPr lang="en-US" sz="1200" b="1" dirty="0" smtClean="0"/>
              <a:t>applications using these keys </a:t>
            </a:r>
            <a:r>
              <a:rPr lang="en-US" sz="1200" dirty="0" smtClean="0"/>
              <a:t>as well as </a:t>
            </a:r>
            <a:r>
              <a:rPr lang="en-US" sz="1200" b="1" dirty="0" smtClean="0"/>
              <a:t>key metadata</a:t>
            </a:r>
            <a:r>
              <a:rPr lang="en-US" sz="1200" dirty="0" smtClean="0"/>
              <a:t> such as creation date of the key.</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314575"/>
            <a:ext cx="9144000" cy="14954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Content Placeholder 3"/>
          <p:cNvSpPr>
            <a:spLocks noGrp="1"/>
          </p:cNvSpPr>
          <p:nvPr>
            <p:ph idx="1"/>
          </p:nvPr>
        </p:nvSpPr>
        <p:spPr/>
        <p:txBody>
          <a:bodyPr/>
          <a:lstStyle/>
          <a:p>
            <a:pPr algn="ctr">
              <a:buNone/>
            </a:pPr>
            <a:r>
              <a:rPr lang="en-US" dirty="0" smtClean="0">
                <a:solidFill>
                  <a:schemeClr val="bg1"/>
                </a:solidFill>
              </a:rPr>
              <a:t>Mapping the Feature Set of KeySecure</a:t>
            </a:r>
            <a:endParaRPr lang="en-US"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Freeform 230"/>
          <p:cNvSpPr/>
          <p:nvPr/>
        </p:nvSpPr>
        <p:spPr>
          <a:xfrm rot="346634" flipH="1">
            <a:off x="7713688" y="5954089"/>
            <a:ext cx="180915" cy="292708"/>
          </a:xfrm>
          <a:custGeom>
            <a:avLst/>
            <a:gdLst>
              <a:gd name="connsiteX0" fmla="*/ 0 w 176319"/>
              <a:gd name="connsiteY0" fmla="*/ 155817 h 155817"/>
              <a:gd name="connsiteX1" fmla="*/ 24603 w 176319"/>
              <a:gd name="connsiteY1" fmla="*/ 82009 h 155817"/>
              <a:gd name="connsiteX2" fmla="*/ 147616 w 176319"/>
              <a:gd name="connsiteY2" fmla="*/ 61507 h 155817"/>
              <a:gd name="connsiteX3" fmla="*/ 176319 w 176319"/>
              <a:gd name="connsiteY3" fmla="*/ 0 h 155817"/>
            </a:gdLst>
            <a:ahLst/>
            <a:cxnLst>
              <a:cxn ang="0">
                <a:pos x="connsiteX0" y="connsiteY0"/>
              </a:cxn>
              <a:cxn ang="0">
                <a:pos x="connsiteX1" y="connsiteY1"/>
              </a:cxn>
              <a:cxn ang="0">
                <a:pos x="connsiteX2" y="connsiteY2"/>
              </a:cxn>
              <a:cxn ang="0">
                <a:pos x="connsiteX3" y="connsiteY3"/>
              </a:cxn>
            </a:cxnLst>
            <a:rect l="l" t="t" r="r" b="b"/>
            <a:pathLst>
              <a:path w="176319" h="155817">
                <a:moveTo>
                  <a:pt x="0" y="155817"/>
                </a:moveTo>
                <a:cubicBezTo>
                  <a:pt x="0" y="126772"/>
                  <a:pt x="0" y="97727"/>
                  <a:pt x="24603" y="82009"/>
                </a:cubicBezTo>
                <a:cubicBezTo>
                  <a:pt x="49206" y="66291"/>
                  <a:pt x="122330" y="75175"/>
                  <a:pt x="147616" y="61507"/>
                </a:cubicBezTo>
                <a:cubicBezTo>
                  <a:pt x="172902" y="47839"/>
                  <a:pt x="174610" y="23919"/>
                  <a:pt x="176319"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CA" dirty="0"/>
          </a:p>
        </p:txBody>
      </p:sp>
      <p:cxnSp>
        <p:nvCxnSpPr>
          <p:cNvPr id="233" name="Straight Connector 232"/>
          <p:cNvCxnSpPr/>
          <p:nvPr/>
        </p:nvCxnSpPr>
        <p:spPr>
          <a:xfrm>
            <a:off x="4800600" y="4495800"/>
            <a:ext cx="2514600" cy="1066800"/>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sp>
        <p:nvSpPr>
          <p:cNvPr id="223" name="Rectangle 222"/>
          <p:cNvSpPr/>
          <p:nvPr/>
        </p:nvSpPr>
        <p:spPr>
          <a:xfrm>
            <a:off x="7010400" y="5715000"/>
            <a:ext cx="2133600" cy="990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8" name="Straight Connector 217"/>
          <p:cNvCxnSpPr/>
          <p:nvPr/>
        </p:nvCxnSpPr>
        <p:spPr>
          <a:xfrm>
            <a:off x="4724400" y="4724400"/>
            <a:ext cx="0" cy="838200"/>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a:stCxn id="59" idx="3"/>
            <a:endCxn id="117" idx="2"/>
          </p:cNvCxnSpPr>
          <p:nvPr/>
        </p:nvCxnSpPr>
        <p:spPr>
          <a:xfrm flipV="1">
            <a:off x="1808162" y="4500842"/>
            <a:ext cx="2607341" cy="1518324"/>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H="1">
            <a:off x="4876800" y="2895600"/>
            <a:ext cx="1447801" cy="1219200"/>
          </a:xfrm>
          <a:prstGeom prst="line">
            <a:avLst/>
          </a:prstGeom>
          <a:ln w="63500">
            <a:solidFill>
              <a:srgbClr val="92D05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H="1">
            <a:off x="4498884" y="2667000"/>
            <a:ext cx="13966" cy="1295400"/>
          </a:xfrm>
          <a:prstGeom prst="line">
            <a:avLst/>
          </a:prstGeom>
          <a:ln w="63500">
            <a:solidFill>
              <a:srgbClr val="0070C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3" name="Line 62"/>
          <p:cNvSpPr>
            <a:spLocks noChangeShapeType="1"/>
          </p:cNvSpPr>
          <p:nvPr/>
        </p:nvSpPr>
        <p:spPr bwMode="auto">
          <a:xfrm rot="1055957" flipH="1">
            <a:off x="4037578" y="3763906"/>
            <a:ext cx="14287" cy="409575"/>
          </a:xfrm>
          <a:prstGeom prst="line">
            <a:avLst/>
          </a:prstGeom>
          <a:noFill/>
          <a:ln w="28575">
            <a:solidFill>
              <a:schemeClr val="bg2"/>
            </a:solidFill>
            <a:round/>
            <a:headEnd type="triangle" w="med" len="med"/>
            <a:tailEnd type="triangle" w="med" len="med"/>
          </a:ln>
        </p:spPr>
        <p:txBody>
          <a:bodyPr/>
          <a:lstStyle/>
          <a:p>
            <a:endParaRPr lang="en-US" dirty="0">
              <a:solidFill>
                <a:schemeClr val="bg2">
                  <a:lumMod val="10000"/>
                </a:schemeClr>
              </a:solidFill>
            </a:endParaRPr>
          </a:p>
        </p:txBody>
      </p:sp>
      <p:cxnSp>
        <p:nvCxnSpPr>
          <p:cNvPr id="194" name="Straight Connector 193"/>
          <p:cNvCxnSpPr>
            <a:stCxn id="100" idx="2"/>
            <a:endCxn id="117" idx="1"/>
          </p:cNvCxnSpPr>
          <p:nvPr/>
        </p:nvCxnSpPr>
        <p:spPr>
          <a:xfrm rot="1055957">
            <a:off x="1963654" y="2680874"/>
            <a:ext cx="2683659" cy="1054265"/>
          </a:xfrm>
          <a:prstGeom prst="line">
            <a:avLst/>
          </a:prstGeom>
          <a:ln w="63500">
            <a:solidFill>
              <a:srgbClr val="6C286B"/>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rot="1055957">
            <a:off x="1802051" y="2781293"/>
            <a:ext cx="2683659" cy="1054265"/>
          </a:xfrm>
          <a:prstGeom prst="line">
            <a:avLst/>
          </a:prstGeom>
          <a:ln w="63500">
            <a:solidFill>
              <a:schemeClr val="tx1"/>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rot="1055957">
            <a:off x="1885277" y="2723496"/>
            <a:ext cx="2683659" cy="1054265"/>
          </a:xfrm>
          <a:prstGeom prst="line">
            <a:avLst/>
          </a:prstGeom>
          <a:ln w="63500">
            <a:solidFill>
              <a:schemeClr val="bg1"/>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rot="1055957">
            <a:off x="1706378" y="2839090"/>
            <a:ext cx="2683659" cy="1054265"/>
          </a:xfrm>
          <a:prstGeom prst="line">
            <a:avLst/>
          </a:prstGeom>
          <a:ln w="63500">
            <a:solidFill>
              <a:srgbClr val="F39100"/>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3" name="Rectangle 172"/>
          <p:cNvSpPr/>
          <p:nvPr/>
        </p:nvSpPr>
        <p:spPr>
          <a:xfrm>
            <a:off x="6275696" y="1208931"/>
            <a:ext cx="2667000" cy="1723698"/>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Rectangle 169"/>
          <p:cNvSpPr/>
          <p:nvPr/>
        </p:nvSpPr>
        <p:spPr>
          <a:xfrm>
            <a:off x="3276600" y="1219200"/>
            <a:ext cx="2667000" cy="1723698"/>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p:cNvSpPr/>
          <p:nvPr/>
        </p:nvSpPr>
        <p:spPr>
          <a:xfrm>
            <a:off x="159296" y="1248102"/>
            <a:ext cx="2667000" cy="1723698"/>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152400" y="990600"/>
            <a:ext cx="2673895"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HSM With Multiple Partitions</a:t>
            </a:r>
            <a:endParaRPr lang="en-US" sz="1050" b="1" dirty="0"/>
          </a:p>
        </p:txBody>
      </p:sp>
      <p:sp>
        <p:nvSpPr>
          <p:cNvPr id="58" name="Line 62"/>
          <p:cNvSpPr>
            <a:spLocks noChangeShapeType="1"/>
          </p:cNvSpPr>
          <p:nvPr/>
        </p:nvSpPr>
        <p:spPr bwMode="auto">
          <a:xfrm flipH="1">
            <a:off x="1866633" y="2528207"/>
            <a:ext cx="14287" cy="409575"/>
          </a:xfrm>
          <a:prstGeom prst="line">
            <a:avLst/>
          </a:prstGeom>
          <a:noFill/>
          <a:ln w="28575">
            <a:solidFill>
              <a:schemeClr val="bg2"/>
            </a:solidFill>
            <a:round/>
            <a:headEnd type="triangle" w="med" len="med"/>
            <a:tailEnd type="triangle" w="med" len="med"/>
          </a:ln>
        </p:spPr>
        <p:txBody>
          <a:bodyPr/>
          <a:lstStyle/>
          <a:p>
            <a:endParaRPr lang="en-US" dirty="0">
              <a:solidFill>
                <a:schemeClr val="bg2">
                  <a:lumMod val="10000"/>
                </a:schemeClr>
              </a:solidFill>
            </a:endParaRPr>
          </a:p>
        </p:txBody>
      </p:sp>
      <p:pic>
        <p:nvPicPr>
          <p:cNvPr id="59" name="Picture 63" descr="Audit Reporting"/>
          <p:cNvPicPr>
            <a:picLocks noChangeAspect="1" noChangeArrowheads="1"/>
          </p:cNvPicPr>
          <p:nvPr/>
        </p:nvPicPr>
        <p:blipFill>
          <a:blip r:embed="rId3" cstate="email">
            <a:duotone>
              <a:schemeClr val="accent1">
                <a:shade val="45000"/>
                <a:satMod val="135000"/>
              </a:schemeClr>
              <a:prstClr val="white"/>
            </a:duotone>
          </a:blip>
          <a:srcRect/>
          <a:stretch>
            <a:fillRect/>
          </a:stretch>
        </p:blipFill>
        <p:spPr bwMode="auto">
          <a:xfrm>
            <a:off x="914400" y="5562600"/>
            <a:ext cx="893762" cy="913132"/>
          </a:xfrm>
          <a:prstGeom prst="rect">
            <a:avLst/>
          </a:prstGeom>
          <a:noFill/>
          <a:ln w="9525">
            <a:noFill/>
            <a:miter lim="800000"/>
            <a:headEnd/>
            <a:tailEnd/>
          </a:ln>
        </p:spPr>
      </p:pic>
      <p:sp>
        <p:nvSpPr>
          <p:cNvPr id="60" name="Text Box 64"/>
          <p:cNvSpPr txBox="1">
            <a:spLocks noChangeArrowheads="1"/>
          </p:cNvSpPr>
          <p:nvPr/>
        </p:nvSpPr>
        <p:spPr bwMode="auto">
          <a:xfrm>
            <a:off x="1828800" y="5943600"/>
            <a:ext cx="1016000" cy="307777"/>
          </a:xfrm>
          <a:prstGeom prst="rect">
            <a:avLst/>
          </a:prstGeom>
          <a:noFill/>
          <a:ln w="9525" algn="ctr">
            <a:noFill/>
            <a:miter lim="800000"/>
            <a:headEnd/>
            <a:tailEnd/>
          </a:ln>
        </p:spPr>
        <p:txBody>
          <a:bodyPr wrap="square">
            <a:spAutoFit/>
          </a:bodyPr>
          <a:lstStyle/>
          <a:p>
            <a:pPr algn="ctr"/>
            <a:r>
              <a:rPr lang="en-US" sz="1400" b="1" i="1" dirty="0">
                <a:solidFill>
                  <a:schemeClr val="tx1">
                    <a:lumMod val="65000"/>
                    <a:lumOff val="35000"/>
                  </a:schemeClr>
                </a:solidFill>
              </a:rPr>
              <a:t>Audit Log</a:t>
            </a:r>
          </a:p>
        </p:txBody>
      </p:sp>
      <p:grpSp>
        <p:nvGrpSpPr>
          <p:cNvPr id="2" name="Group 64"/>
          <p:cNvGrpSpPr/>
          <p:nvPr/>
        </p:nvGrpSpPr>
        <p:grpSpPr>
          <a:xfrm>
            <a:off x="3733800" y="3886200"/>
            <a:ext cx="1642612" cy="1060545"/>
            <a:chOff x="3505200" y="2426525"/>
            <a:chExt cx="2028825" cy="1309902"/>
          </a:xfrm>
        </p:grpSpPr>
        <p:pic>
          <p:nvPicPr>
            <p:cNvPr id="116" name="Picture 5" descr="Z:\Axis41 Brand\~ICONS\PNGs\appliance_box_2.png"/>
            <p:cNvPicPr>
              <a:picLocks noChangeAspect="1" noChangeArrowheads="1"/>
            </p:cNvPicPr>
            <p:nvPr/>
          </p:nvPicPr>
          <p:blipFill>
            <a:blip r:embed="rId4" cstate="email"/>
            <a:srcRect/>
            <a:stretch>
              <a:fillRect/>
            </a:stretch>
          </p:blipFill>
          <p:spPr bwMode="auto">
            <a:xfrm>
              <a:off x="3505200" y="2426525"/>
              <a:ext cx="2028825" cy="1309902"/>
            </a:xfrm>
            <a:prstGeom prst="rect">
              <a:avLst/>
            </a:prstGeom>
            <a:noFill/>
          </p:spPr>
        </p:pic>
        <p:sp>
          <p:nvSpPr>
            <p:cNvPr id="117" name="TextBox 116"/>
            <p:cNvSpPr txBox="1"/>
            <p:nvPr/>
          </p:nvSpPr>
          <p:spPr>
            <a:xfrm rot="2027296">
              <a:off x="3955405" y="2593935"/>
              <a:ext cx="1143000" cy="646330"/>
            </a:xfrm>
            <a:prstGeom prst="rect">
              <a:avLst/>
            </a:prstGeom>
            <a:noFill/>
          </p:spPr>
          <p:txBody>
            <a:bodyPr wrap="square" rtlCol="0">
              <a:spAutoFit/>
            </a:bodyPr>
            <a:lstStyle/>
            <a:p>
              <a:pPr algn="ctr"/>
              <a:r>
                <a:rPr lang="en-US" i="1" dirty="0" smtClean="0">
                  <a:solidFill>
                    <a:schemeClr val="bg1"/>
                  </a:solidFill>
                </a:rPr>
                <a:t>Key Secure</a:t>
              </a:r>
              <a:endParaRPr lang="en-US" i="1" dirty="0">
                <a:solidFill>
                  <a:schemeClr val="bg1"/>
                </a:solidFill>
              </a:endParaRPr>
            </a:p>
          </p:txBody>
        </p:sp>
      </p:grpSp>
      <p:pic>
        <p:nvPicPr>
          <p:cNvPr id="119" name="Picture 6" descr="Z:\Axis41 Brand\~ICONS\PNGs\appliance_box_3.png"/>
          <p:cNvPicPr>
            <a:picLocks noChangeAspect="1" noChangeArrowheads="1"/>
          </p:cNvPicPr>
          <p:nvPr/>
        </p:nvPicPr>
        <p:blipFill>
          <a:blip r:embed="rId5" cstate="email"/>
          <a:srcRect/>
          <a:stretch>
            <a:fillRect/>
          </a:stretch>
        </p:blipFill>
        <p:spPr bwMode="auto">
          <a:xfrm>
            <a:off x="3657600" y="2057400"/>
            <a:ext cx="1141358" cy="766781"/>
          </a:xfrm>
          <a:prstGeom prst="rect">
            <a:avLst/>
          </a:prstGeom>
          <a:noFill/>
        </p:spPr>
      </p:pic>
      <p:sp>
        <p:nvSpPr>
          <p:cNvPr id="132" name="Line 62"/>
          <p:cNvSpPr>
            <a:spLocks noChangeShapeType="1"/>
          </p:cNvSpPr>
          <p:nvPr/>
        </p:nvSpPr>
        <p:spPr bwMode="auto">
          <a:xfrm flipH="1">
            <a:off x="7306761" y="2348509"/>
            <a:ext cx="14287" cy="409575"/>
          </a:xfrm>
          <a:prstGeom prst="line">
            <a:avLst/>
          </a:prstGeom>
          <a:noFill/>
          <a:ln w="28575">
            <a:solidFill>
              <a:schemeClr val="bg2"/>
            </a:solidFill>
            <a:round/>
            <a:headEnd type="triangle" w="med" len="med"/>
            <a:tailEnd type="triangle" w="med" len="med"/>
          </a:ln>
        </p:spPr>
        <p:txBody>
          <a:bodyPr/>
          <a:lstStyle/>
          <a:p>
            <a:endParaRPr lang="en-US" dirty="0">
              <a:solidFill>
                <a:schemeClr val="bg2">
                  <a:lumMod val="10000"/>
                </a:schemeClr>
              </a:solidFill>
            </a:endParaRPr>
          </a:p>
        </p:txBody>
      </p:sp>
      <p:pic>
        <p:nvPicPr>
          <p:cNvPr id="139" name="Picture 4" descr="Z:\Axis41 Brand\~ICONS\PNGs\server.png"/>
          <p:cNvPicPr>
            <a:picLocks noChangeAspect="1" noChangeArrowheads="1"/>
          </p:cNvPicPr>
          <p:nvPr/>
        </p:nvPicPr>
        <p:blipFill>
          <a:blip r:embed="rId6" cstate="email"/>
          <a:srcRect/>
          <a:stretch>
            <a:fillRect/>
          </a:stretch>
        </p:blipFill>
        <p:spPr bwMode="auto">
          <a:xfrm>
            <a:off x="4419600" y="1295400"/>
            <a:ext cx="540809" cy="831327"/>
          </a:xfrm>
          <a:prstGeom prst="rect">
            <a:avLst/>
          </a:prstGeom>
          <a:noFill/>
        </p:spPr>
      </p:pic>
      <p:pic>
        <p:nvPicPr>
          <p:cNvPr id="155" name="Picture 3" descr="Z:\Axis41 Brand\~ICONS\PNGs\computer_board.png"/>
          <p:cNvPicPr>
            <a:picLocks noChangeAspect="1" noChangeArrowheads="1"/>
          </p:cNvPicPr>
          <p:nvPr/>
        </p:nvPicPr>
        <p:blipFill>
          <a:blip r:embed="rId7" cstate="email"/>
          <a:srcRect/>
          <a:stretch>
            <a:fillRect/>
          </a:stretch>
        </p:blipFill>
        <p:spPr bwMode="auto">
          <a:xfrm>
            <a:off x="6656696" y="2211406"/>
            <a:ext cx="1111581" cy="685800"/>
          </a:xfrm>
          <a:prstGeom prst="rect">
            <a:avLst/>
          </a:prstGeom>
          <a:noFill/>
        </p:spPr>
      </p:pic>
      <p:grpSp>
        <p:nvGrpSpPr>
          <p:cNvPr id="3" name="Group 28"/>
          <p:cNvGrpSpPr/>
          <p:nvPr/>
        </p:nvGrpSpPr>
        <p:grpSpPr>
          <a:xfrm>
            <a:off x="381000" y="1371600"/>
            <a:ext cx="2362200" cy="1586962"/>
            <a:chOff x="2133600" y="1619250"/>
            <a:chExt cx="3714640" cy="2495550"/>
          </a:xfrm>
        </p:grpSpPr>
        <p:pic>
          <p:nvPicPr>
            <p:cNvPr id="105" name="Picture 6" descr="Z:\Axis41 Brand\~ICONS\PNGs\appliance_box_3.png"/>
            <p:cNvPicPr>
              <a:picLocks noChangeAspect="1" noChangeArrowheads="1"/>
            </p:cNvPicPr>
            <p:nvPr/>
          </p:nvPicPr>
          <p:blipFill>
            <a:blip r:embed="rId8" cstate="email"/>
            <a:srcRect/>
            <a:stretch>
              <a:fillRect/>
            </a:stretch>
          </p:blipFill>
          <p:spPr bwMode="auto">
            <a:xfrm>
              <a:off x="2133600" y="1619250"/>
              <a:ext cx="3714640" cy="2495550"/>
            </a:xfrm>
            <a:prstGeom prst="rect">
              <a:avLst/>
            </a:prstGeom>
            <a:noFill/>
          </p:spPr>
        </p:pic>
        <p:sp>
          <p:nvSpPr>
            <p:cNvPr id="106" name="Cube 105"/>
            <p:cNvSpPr/>
            <p:nvPr/>
          </p:nvSpPr>
          <p:spPr>
            <a:xfrm rot="52870">
              <a:off x="3407623" y="2084231"/>
              <a:ext cx="756228" cy="648194"/>
            </a:xfrm>
            <a:prstGeom prst="cube">
              <a:avLst/>
            </a:prstGeom>
            <a:solidFill>
              <a:schemeClr val="accent1">
                <a:alpha val="77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0" name="Cube 119"/>
            <p:cNvSpPr/>
            <p:nvPr/>
          </p:nvSpPr>
          <p:spPr>
            <a:xfrm rot="52870">
              <a:off x="4163759" y="2095860"/>
              <a:ext cx="756228" cy="648194"/>
            </a:xfrm>
            <a:prstGeom prst="cube">
              <a:avLst/>
            </a:prstGeom>
            <a:solidFill>
              <a:schemeClr val="bg1">
                <a:alpha val="72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6" name="Picture 6" descr="Z:\Axis41 Brand\~ICONS\PNGs\key.png"/>
            <p:cNvPicPr>
              <a:picLocks noChangeAspect="1" noChangeArrowheads="1"/>
            </p:cNvPicPr>
            <p:nvPr/>
          </p:nvPicPr>
          <p:blipFill>
            <a:blip r:embed="rId9" cstate="email">
              <a:lum bright="70000" contrast="-70000"/>
            </a:blip>
            <a:srcRect/>
            <a:stretch>
              <a:fillRect/>
            </a:stretch>
          </p:blipFill>
          <p:spPr bwMode="auto">
            <a:xfrm>
              <a:off x="4191000" y="2286000"/>
              <a:ext cx="559884" cy="381000"/>
            </a:xfrm>
            <a:prstGeom prst="rect">
              <a:avLst/>
            </a:prstGeom>
            <a:noFill/>
            <a:effectLst>
              <a:outerShdw blurRad="50800" dist="38100" dir="2700000" algn="tl" rotWithShape="0">
                <a:prstClr val="black">
                  <a:alpha val="40000"/>
                </a:prstClr>
              </a:outerShdw>
            </a:effectLst>
          </p:spPr>
        </p:pic>
        <p:sp>
          <p:nvSpPr>
            <p:cNvPr id="128" name="Cube 127"/>
            <p:cNvSpPr/>
            <p:nvPr/>
          </p:nvSpPr>
          <p:spPr>
            <a:xfrm rot="52870">
              <a:off x="3856653" y="2393663"/>
              <a:ext cx="756228" cy="648194"/>
            </a:xfrm>
            <a:prstGeom prst="cube">
              <a:avLst/>
            </a:prstGeom>
            <a:solidFill>
              <a:schemeClr val="accent2">
                <a:alpha val="6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3" name="Picture 6" descr="Z:\Axis41 Brand\~ICONS\PNGs\key.png"/>
            <p:cNvPicPr>
              <a:picLocks noChangeAspect="1" noChangeArrowheads="1"/>
            </p:cNvPicPr>
            <p:nvPr/>
          </p:nvPicPr>
          <p:blipFill>
            <a:blip r:embed="rId9" cstate="email">
              <a:duotone>
                <a:prstClr val="black"/>
                <a:schemeClr val="accent2">
                  <a:tint val="45000"/>
                  <a:satMod val="400000"/>
                </a:schemeClr>
              </a:duotone>
            </a:blip>
            <a:srcRect/>
            <a:stretch>
              <a:fillRect/>
            </a:stretch>
          </p:blipFill>
          <p:spPr bwMode="auto">
            <a:xfrm>
              <a:off x="3886200" y="2590800"/>
              <a:ext cx="559884" cy="381000"/>
            </a:xfrm>
            <a:prstGeom prst="rect">
              <a:avLst/>
            </a:prstGeom>
            <a:noFill/>
            <a:effectLst>
              <a:outerShdw blurRad="50800" dist="38100" dir="2700000" algn="tl" rotWithShape="0">
                <a:prstClr val="black">
                  <a:alpha val="40000"/>
                </a:prstClr>
              </a:outerShdw>
            </a:effectLst>
          </p:spPr>
        </p:pic>
        <p:pic>
          <p:nvPicPr>
            <p:cNvPr id="134" name="Picture 6" descr="Z:\Axis41 Brand\~ICONS\PNGs\key.png"/>
            <p:cNvPicPr>
              <a:picLocks noChangeAspect="1" noChangeArrowheads="1"/>
            </p:cNvPicPr>
            <p:nvPr/>
          </p:nvPicPr>
          <p:blipFill>
            <a:blip r:embed="rId9" cstate="email">
              <a:duotone>
                <a:prstClr val="black"/>
                <a:schemeClr val="accent1">
                  <a:tint val="45000"/>
                  <a:satMod val="400000"/>
                </a:schemeClr>
              </a:duotone>
            </a:blip>
            <a:srcRect/>
            <a:stretch>
              <a:fillRect/>
            </a:stretch>
          </p:blipFill>
          <p:spPr bwMode="auto">
            <a:xfrm>
              <a:off x="3429000" y="2286000"/>
              <a:ext cx="559884" cy="381000"/>
            </a:xfrm>
            <a:prstGeom prst="rect">
              <a:avLst/>
            </a:prstGeom>
            <a:noFill/>
            <a:effectLst>
              <a:outerShdw blurRad="50800" dist="38100" dir="2700000" algn="tl" rotWithShape="0">
                <a:prstClr val="black">
                  <a:alpha val="40000"/>
                </a:prstClr>
              </a:outerShdw>
            </a:effectLst>
          </p:spPr>
        </p:pic>
        <p:sp>
          <p:nvSpPr>
            <p:cNvPr id="135" name="Cube 134"/>
            <p:cNvSpPr/>
            <p:nvPr/>
          </p:nvSpPr>
          <p:spPr>
            <a:xfrm rot="52870">
              <a:off x="3100514" y="2382033"/>
              <a:ext cx="756228" cy="648194"/>
            </a:xfrm>
            <a:prstGeom prst="cube">
              <a:avLst/>
            </a:prstGeom>
            <a:solidFill>
              <a:srgbClr val="5E5E5C">
                <a:alpha val="70000"/>
              </a:srgbClr>
            </a:solidFill>
            <a:ln>
              <a:solidFill>
                <a:srgbClr val="5E5E5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6" name="Picture 6" descr="Z:\Axis41 Brand\~ICONS\PNGs\key.png"/>
            <p:cNvPicPr>
              <a:picLocks noChangeAspect="1" noChangeArrowheads="1"/>
            </p:cNvPicPr>
            <p:nvPr/>
          </p:nvPicPr>
          <p:blipFill>
            <a:blip r:embed="rId9" cstate="email">
              <a:duotone>
                <a:prstClr val="black"/>
                <a:schemeClr val="accent3">
                  <a:tint val="45000"/>
                  <a:satMod val="400000"/>
                </a:schemeClr>
              </a:duotone>
              <a:lum bright="-30000"/>
            </a:blip>
            <a:srcRect/>
            <a:stretch>
              <a:fillRect/>
            </a:stretch>
          </p:blipFill>
          <p:spPr bwMode="auto">
            <a:xfrm>
              <a:off x="3124200" y="2590800"/>
              <a:ext cx="559884" cy="381000"/>
            </a:xfrm>
            <a:prstGeom prst="rect">
              <a:avLst/>
            </a:prstGeom>
            <a:noFill/>
            <a:effectLst>
              <a:outerShdw blurRad="50800" dist="38100" dir="2700000" algn="tl" rotWithShape="0">
                <a:prstClr val="black">
                  <a:alpha val="40000"/>
                </a:prstClr>
              </a:outerShdw>
            </a:effectLst>
          </p:spPr>
        </p:pic>
      </p:grpSp>
      <p:sp>
        <p:nvSpPr>
          <p:cNvPr id="137" name="Rectangle 136"/>
          <p:cNvSpPr/>
          <p:nvPr/>
        </p:nvSpPr>
        <p:spPr>
          <a:xfrm>
            <a:off x="3276600" y="990600"/>
            <a:ext cx="2673895"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Application + HSM with EKM Client</a:t>
            </a:r>
            <a:endParaRPr lang="en-US" sz="1050" b="1" dirty="0"/>
          </a:p>
        </p:txBody>
      </p:sp>
      <p:pic>
        <p:nvPicPr>
          <p:cNvPr id="171" name="Picture 6" descr="Z:\Axis41 Brand\~ICONS\PNGs\appliance_box_3.png"/>
          <p:cNvPicPr>
            <a:picLocks noChangeAspect="1" noChangeArrowheads="1"/>
          </p:cNvPicPr>
          <p:nvPr/>
        </p:nvPicPr>
        <p:blipFill>
          <a:blip r:embed="rId5" cstate="email"/>
          <a:srcRect/>
          <a:stretch>
            <a:fillRect/>
          </a:stretch>
        </p:blipFill>
        <p:spPr bwMode="auto">
          <a:xfrm>
            <a:off x="3657600" y="1905000"/>
            <a:ext cx="1141358" cy="766781"/>
          </a:xfrm>
          <a:prstGeom prst="rect">
            <a:avLst/>
          </a:prstGeom>
          <a:noFill/>
        </p:spPr>
      </p:pic>
      <p:pic>
        <p:nvPicPr>
          <p:cNvPr id="172" name="Picture 4" descr="Z:\Axis41 Brand\~ICONS\PNGs\server.png"/>
          <p:cNvPicPr>
            <a:picLocks noChangeAspect="1" noChangeArrowheads="1"/>
          </p:cNvPicPr>
          <p:nvPr/>
        </p:nvPicPr>
        <p:blipFill>
          <a:blip r:embed="rId6" cstate="email"/>
          <a:srcRect/>
          <a:stretch>
            <a:fillRect/>
          </a:stretch>
        </p:blipFill>
        <p:spPr bwMode="auto">
          <a:xfrm>
            <a:off x="7647296" y="1373206"/>
            <a:ext cx="540809" cy="831327"/>
          </a:xfrm>
          <a:prstGeom prst="rect">
            <a:avLst/>
          </a:prstGeom>
          <a:noFill/>
        </p:spPr>
      </p:pic>
      <p:sp>
        <p:nvSpPr>
          <p:cNvPr id="174" name="Rectangle 173"/>
          <p:cNvSpPr/>
          <p:nvPr/>
        </p:nvSpPr>
        <p:spPr>
          <a:xfrm>
            <a:off x="6275696" y="980331"/>
            <a:ext cx="2673895"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t>Database + HSM with EKM Client</a:t>
            </a:r>
            <a:endParaRPr lang="en-US" sz="1050" b="1" dirty="0"/>
          </a:p>
        </p:txBody>
      </p:sp>
      <p:pic>
        <p:nvPicPr>
          <p:cNvPr id="206" name="Picture 6" descr="Z:\Axis41 Brand\~ICONS\PNGs\key.png"/>
          <p:cNvPicPr>
            <a:picLocks noChangeAspect="1" noChangeArrowheads="1"/>
          </p:cNvPicPr>
          <p:nvPr/>
        </p:nvPicPr>
        <p:blipFill>
          <a:blip r:embed="rId10" cstate="email">
            <a:duotone>
              <a:prstClr val="black"/>
              <a:schemeClr val="tx2">
                <a:tint val="45000"/>
                <a:satMod val="400000"/>
              </a:schemeClr>
            </a:duotone>
          </a:blip>
          <a:srcRect/>
          <a:stretch>
            <a:fillRect/>
          </a:stretch>
        </p:blipFill>
        <p:spPr bwMode="auto">
          <a:xfrm>
            <a:off x="3886200" y="2057400"/>
            <a:ext cx="335931" cy="228600"/>
          </a:xfrm>
          <a:prstGeom prst="rect">
            <a:avLst/>
          </a:prstGeom>
          <a:noFill/>
          <a:effectLst>
            <a:outerShdw blurRad="50800" dist="38100" dir="2700000" algn="tl" rotWithShape="0">
              <a:prstClr val="black">
                <a:alpha val="40000"/>
              </a:prstClr>
            </a:outerShdw>
          </a:effectLst>
        </p:spPr>
      </p:pic>
      <p:pic>
        <p:nvPicPr>
          <p:cNvPr id="207" name="Picture 6" descr="Z:\Axis41 Brand\~ICONS\PNGs\key.png"/>
          <p:cNvPicPr>
            <a:picLocks noChangeAspect="1" noChangeArrowheads="1"/>
          </p:cNvPicPr>
          <p:nvPr/>
        </p:nvPicPr>
        <p:blipFill>
          <a:blip r:embed="rId10" cstate="email">
            <a:duotone>
              <a:prstClr val="black"/>
              <a:schemeClr val="tx2">
                <a:tint val="45000"/>
                <a:satMod val="400000"/>
              </a:schemeClr>
            </a:duotone>
          </a:blip>
          <a:srcRect/>
          <a:stretch>
            <a:fillRect/>
          </a:stretch>
        </p:blipFill>
        <p:spPr bwMode="auto">
          <a:xfrm>
            <a:off x="4038600" y="2133600"/>
            <a:ext cx="335931" cy="228600"/>
          </a:xfrm>
          <a:prstGeom prst="rect">
            <a:avLst/>
          </a:prstGeom>
          <a:noFill/>
          <a:effectLst>
            <a:outerShdw blurRad="50800" dist="38100" dir="2700000" algn="tl" rotWithShape="0">
              <a:prstClr val="black">
                <a:alpha val="40000"/>
              </a:prstClr>
            </a:outerShdw>
          </a:effectLst>
        </p:spPr>
      </p:pic>
      <p:pic>
        <p:nvPicPr>
          <p:cNvPr id="208" name="Picture 6" descr="Z:\Axis41 Brand\~ICONS\PNGs\key.png"/>
          <p:cNvPicPr>
            <a:picLocks noChangeAspect="1" noChangeArrowheads="1"/>
          </p:cNvPicPr>
          <p:nvPr/>
        </p:nvPicPr>
        <p:blipFill>
          <a:blip r:embed="rId10" cstate="email">
            <a:duotone>
              <a:prstClr val="black"/>
              <a:schemeClr val="tx2">
                <a:tint val="45000"/>
                <a:satMod val="400000"/>
              </a:schemeClr>
            </a:duotone>
          </a:blip>
          <a:srcRect/>
          <a:stretch>
            <a:fillRect/>
          </a:stretch>
        </p:blipFill>
        <p:spPr bwMode="auto">
          <a:xfrm>
            <a:off x="4191000" y="2209800"/>
            <a:ext cx="335931" cy="228600"/>
          </a:xfrm>
          <a:prstGeom prst="rect">
            <a:avLst/>
          </a:prstGeom>
          <a:noFill/>
          <a:effectLst>
            <a:outerShdw blurRad="50800" dist="38100" dir="2700000" algn="tl" rotWithShape="0">
              <a:prstClr val="black">
                <a:alpha val="40000"/>
              </a:prstClr>
            </a:outerShdw>
          </a:effectLst>
        </p:spPr>
      </p:pic>
      <p:pic>
        <p:nvPicPr>
          <p:cNvPr id="209" name="Picture 6" descr="Z:\Axis41 Brand\~ICONS\PNGs\key.png"/>
          <p:cNvPicPr>
            <a:picLocks noChangeAspect="1" noChangeArrowheads="1"/>
          </p:cNvPicPr>
          <p:nvPr/>
        </p:nvPicPr>
        <p:blipFill>
          <a:blip r:embed="rId10" cstate="email">
            <a:duotone>
              <a:prstClr val="black"/>
              <a:schemeClr val="accent5">
                <a:tint val="45000"/>
                <a:satMod val="400000"/>
              </a:schemeClr>
            </a:duotone>
          </a:blip>
          <a:srcRect/>
          <a:stretch>
            <a:fillRect/>
          </a:stretch>
        </p:blipFill>
        <p:spPr bwMode="auto">
          <a:xfrm>
            <a:off x="6934200" y="2362200"/>
            <a:ext cx="335931" cy="228600"/>
          </a:xfrm>
          <a:prstGeom prst="rect">
            <a:avLst/>
          </a:prstGeom>
          <a:noFill/>
          <a:effectLst>
            <a:outerShdw blurRad="50800" dist="38100" dir="2700000" algn="tl" rotWithShape="0">
              <a:prstClr val="black">
                <a:alpha val="40000"/>
              </a:prstClr>
            </a:outerShdw>
          </a:effectLst>
        </p:spPr>
      </p:pic>
      <p:pic>
        <p:nvPicPr>
          <p:cNvPr id="210" name="Picture 6" descr="Z:\Axis41 Brand\~ICONS\PNGs\key.png"/>
          <p:cNvPicPr>
            <a:picLocks noChangeAspect="1" noChangeArrowheads="1"/>
          </p:cNvPicPr>
          <p:nvPr/>
        </p:nvPicPr>
        <p:blipFill>
          <a:blip r:embed="rId10" cstate="email">
            <a:duotone>
              <a:prstClr val="black"/>
              <a:schemeClr val="accent5">
                <a:tint val="45000"/>
                <a:satMod val="400000"/>
              </a:schemeClr>
            </a:duotone>
          </a:blip>
          <a:srcRect/>
          <a:stretch>
            <a:fillRect/>
          </a:stretch>
        </p:blipFill>
        <p:spPr bwMode="auto">
          <a:xfrm>
            <a:off x="7086600" y="2438400"/>
            <a:ext cx="335931" cy="228600"/>
          </a:xfrm>
          <a:prstGeom prst="rect">
            <a:avLst/>
          </a:prstGeom>
          <a:noFill/>
          <a:effectLst>
            <a:outerShdw blurRad="50800" dist="38100" dir="2700000" algn="tl" rotWithShape="0">
              <a:prstClr val="black">
                <a:alpha val="40000"/>
              </a:prstClr>
            </a:outerShdw>
          </a:effectLst>
        </p:spPr>
      </p:pic>
      <p:pic>
        <p:nvPicPr>
          <p:cNvPr id="211" name="Picture 4" descr="Z:\Axis41 Brand\~ICONS\PNGs\computer1.png"/>
          <p:cNvPicPr>
            <a:picLocks noChangeAspect="1" noChangeArrowheads="1"/>
          </p:cNvPicPr>
          <p:nvPr/>
        </p:nvPicPr>
        <p:blipFill>
          <a:blip r:embed="rId11" cstate="print"/>
          <a:srcRect/>
          <a:stretch>
            <a:fillRect/>
          </a:stretch>
        </p:blipFill>
        <p:spPr bwMode="auto">
          <a:xfrm>
            <a:off x="4013200" y="5410200"/>
            <a:ext cx="1257300" cy="1105583"/>
          </a:xfrm>
          <a:prstGeom prst="rect">
            <a:avLst/>
          </a:prstGeom>
          <a:noFill/>
        </p:spPr>
      </p:pic>
      <p:pic>
        <p:nvPicPr>
          <p:cNvPr id="212" name="Picture 5" descr="Z:\Axis41 Brand\~ICONS\PNGs\browser.png"/>
          <p:cNvPicPr>
            <a:picLocks noChangeAspect="1" noChangeArrowheads="1"/>
          </p:cNvPicPr>
          <p:nvPr/>
        </p:nvPicPr>
        <p:blipFill>
          <a:blip r:embed="rId12" cstate="print"/>
          <a:srcRect/>
          <a:stretch>
            <a:fillRect/>
          </a:stretch>
        </p:blipFill>
        <p:spPr bwMode="auto">
          <a:xfrm>
            <a:off x="4775200" y="5334000"/>
            <a:ext cx="1187450" cy="688299"/>
          </a:xfrm>
          <a:prstGeom prst="rect">
            <a:avLst/>
          </a:prstGeom>
          <a:noFill/>
        </p:spPr>
      </p:pic>
      <p:pic>
        <p:nvPicPr>
          <p:cNvPr id="225" name="Picture 2" descr="C:\Users\Parents\Pictures\ped.png"/>
          <p:cNvPicPr>
            <a:picLocks noChangeAspect="1" noChangeArrowheads="1"/>
          </p:cNvPicPr>
          <p:nvPr/>
        </p:nvPicPr>
        <p:blipFill>
          <a:blip r:embed="rId13" cstate="email"/>
          <a:srcRect/>
          <a:stretch>
            <a:fillRect/>
          </a:stretch>
        </p:blipFill>
        <p:spPr bwMode="auto">
          <a:xfrm rot="810163" flipH="1">
            <a:off x="7754095" y="6019595"/>
            <a:ext cx="212412" cy="438669"/>
          </a:xfrm>
          <a:prstGeom prst="rect">
            <a:avLst/>
          </a:prstGeom>
          <a:noFill/>
        </p:spPr>
      </p:pic>
      <p:grpSp>
        <p:nvGrpSpPr>
          <p:cNvPr id="5" name="Group 59"/>
          <p:cNvGrpSpPr/>
          <p:nvPr/>
        </p:nvGrpSpPr>
        <p:grpSpPr>
          <a:xfrm>
            <a:off x="7522170" y="6000859"/>
            <a:ext cx="261899" cy="282819"/>
            <a:chOff x="6016292" y="4682227"/>
            <a:chExt cx="289794" cy="219632"/>
          </a:xfrm>
        </p:grpSpPr>
        <p:pic>
          <p:nvPicPr>
            <p:cNvPr id="227" name="Picture 2" descr="C:\Users\Parents\Pictures\plain ikey.png"/>
            <p:cNvPicPr>
              <a:picLocks noChangeAspect="1" noChangeArrowheads="1"/>
            </p:cNvPicPr>
            <p:nvPr/>
          </p:nvPicPr>
          <p:blipFill>
            <a:blip r:embed="rId14" cstate="email">
              <a:duotone>
                <a:prstClr val="black"/>
                <a:schemeClr val="accent1">
                  <a:tint val="45000"/>
                  <a:satMod val="400000"/>
                </a:schemeClr>
              </a:duotone>
            </a:blip>
            <a:srcRect/>
            <a:stretch>
              <a:fillRect/>
            </a:stretch>
          </p:blipFill>
          <p:spPr bwMode="auto">
            <a:xfrm rot="20686136">
              <a:off x="6145434" y="4795089"/>
              <a:ext cx="160652" cy="106770"/>
            </a:xfrm>
            <a:prstGeom prst="rect">
              <a:avLst/>
            </a:prstGeom>
            <a:noFill/>
          </p:spPr>
        </p:pic>
        <p:pic>
          <p:nvPicPr>
            <p:cNvPr id="228" name="Picture 2" descr="C:\Users\Parents\Pictures\plain ikey.png"/>
            <p:cNvPicPr>
              <a:picLocks noChangeAspect="1" noChangeArrowheads="1"/>
            </p:cNvPicPr>
            <p:nvPr/>
          </p:nvPicPr>
          <p:blipFill>
            <a:blip r:embed="rId14" cstate="email">
              <a:duotone>
                <a:prstClr val="black"/>
                <a:srgbClr val="FF0000">
                  <a:tint val="45000"/>
                  <a:satMod val="400000"/>
                </a:srgbClr>
              </a:duotone>
            </a:blip>
            <a:srcRect/>
            <a:stretch>
              <a:fillRect/>
            </a:stretch>
          </p:blipFill>
          <p:spPr bwMode="auto">
            <a:xfrm rot="20686136">
              <a:off x="6102386" y="4757469"/>
              <a:ext cx="160652" cy="106770"/>
            </a:xfrm>
            <a:prstGeom prst="rect">
              <a:avLst/>
            </a:prstGeom>
            <a:noFill/>
          </p:spPr>
        </p:pic>
        <p:pic>
          <p:nvPicPr>
            <p:cNvPr id="229" name="Picture 2" descr="C:\Users\Parents\Pictures\plain ikey.png"/>
            <p:cNvPicPr>
              <a:picLocks noChangeAspect="1" noChangeArrowheads="1"/>
            </p:cNvPicPr>
            <p:nvPr/>
          </p:nvPicPr>
          <p:blipFill>
            <a:blip r:embed="rId14" cstate="email">
              <a:duotone>
                <a:prstClr val="black"/>
                <a:schemeClr val="accent4">
                  <a:tint val="45000"/>
                  <a:satMod val="400000"/>
                </a:schemeClr>
              </a:duotone>
            </a:blip>
            <a:srcRect/>
            <a:stretch>
              <a:fillRect/>
            </a:stretch>
          </p:blipFill>
          <p:spPr bwMode="auto">
            <a:xfrm rot="20686136">
              <a:off x="6059339" y="4719848"/>
              <a:ext cx="160652" cy="106770"/>
            </a:xfrm>
            <a:prstGeom prst="rect">
              <a:avLst/>
            </a:prstGeom>
            <a:noFill/>
          </p:spPr>
        </p:pic>
        <p:pic>
          <p:nvPicPr>
            <p:cNvPr id="230" name="Picture 2" descr="C:\Users\Parents\Pictures\plain ikey.png"/>
            <p:cNvPicPr>
              <a:picLocks noChangeAspect="1" noChangeArrowheads="1"/>
            </p:cNvPicPr>
            <p:nvPr/>
          </p:nvPicPr>
          <p:blipFill>
            <a:blip r:embed="rId14" cstate="email">
              <a:duotone>
                <a:prstClr val="black"/>
                <a:srgbClr val="0070C0">
                  <a:tint val="45000"/>
                  <a:satMod val="400000"/>
                </a:srgbClr>
              </a:duotone>
            </a:blip>
            <a:srcRect/>
            <a:stretch>
              <a:fillRect/>
            </a:stretch>
          </p:blipFill>
          <p:spPr bwMode="auto">
            <a:xfrm rot="20686136">
              <a:off x="6016292" y="4682227"/>
              <a:ext cx="160652" cy="106770"/>
            </a:xfrm>
            <a:prstGeom prst="rect">
              <a:avLst/>
            </a:prstGeom>
            <a:noFill/>
          </p:spPr>
        </p:pic>
      </p:grpSp>
      <p:pic>
        <p:nvPicPr>
          <p:cNvPr id="232" name="Picture 2" descr="C:\Documents and Settings\shelm\Local Settings\Temporary Internet Files\Content.IE5\3V1TT0H5\MC900433941[1].png"/>
          <p:cNvPicPr>
            <a:picLocks noChangeAspect="1" noChangeArrowheads="1"/>
          </p:cNvPicPr>
          <p:nvPr/>
        </p:nvPicPr>
        <p:blipFill>
          <a:blip r:embed="rId15" cstate="email">
            <a:grayscl/>
          </a:blip>
          <a:srcRect/>
          <a:stretch>
            <a:fillRect/>
          </a:stretch>
        </p:blipFill>
        <p:spPr bwMode="auto">
          <a:xfrm flipH="1">
            <a:off x="6934200" y="4934059"/>
            <a:ext cx="1085850" cy="1085850"/>
          </a:xfrm>
          <a:prstGeom prst="rect">
            <a:avLst/>
          </a:prstGeom>
          <a:noFill/>
        </p:spPr>
      </p:pic>
      <p:pic>
        <p:nvPicPr>
          <p:cNvPr id="256" name="Picture 2" descr="Z:\Axis41 Brand\~ICONS\PNGs\database.png"/>
          <p:cNvPicPr>
            <a:picLocks noChangeAspect="1" noChangeArrowheads="1"/>
          </p:cNvPicPr>
          <p:nvPr/>
        </p:nvPicPr>
        <p:blipFill>
          <a:blip r:embed="rId16" cstate="email"/>
          <a:srcRect/>
          <a:stretch>
            <a:fillRect/>
          </a:stretch>
        </p:blipFill>
        <p:spPr bwMode="auto">
          <a:xfrm>
            <a:off x="8077200" y="1676400"/>
            <a:ext cx="400695" cy="695325"/>
          </a:xfrm>
          <a:prstGeom prst="rect">
            <a:avLst/>
          </a:prstGeom>
          <a:noFill/>
        </p:spPr>
      </p:pic>
      <p:sp>
        <p:nvSpPr>
          <p:cNvPr id="264" name="Text Box 64"/>
          <p:cNvSpPr txBox="1">
            <a:spLocks noChangeArrowheads="1"/>
          </p:cNvSpPr>
          <p:nvPr/>
        </p:nvSpPr>
        <p:spPr bwMode="auto">
          <a:xfrm>
            <a:off x="7924800" y="5786735"/>
            <a:ext cx="1092200" cy="461665"/>
          </a:xfrm>
          <a:prstGeom prst="rect">
            <a:avLst/>
          </a:prstGeom>
          <a:noFill/>
          <a:ln w="9525" algn="ctr">
            <a:noFill/>
            <a:miter lim="800000"/>
            <a:headEnd/>
            <a:tailEnd/>
          </a:ln>
        </p:spPr>
        <p:txBody>
          <a:bodyPr wrap="square">
            <a:spAutoFit/>
          </a:bodyPr>
          <a:lstStyle/>
          <a:p>
            <a:pPr algn="ctr"/>
            <a:r>
              <a:rPr lang="en-US" sz="1200" b="1" i="1" dirty="0" smtClean="0">
                <a:solidFill>
                  <a:schemeClr val="tx1">
                    <a:lumMod val="65000"/>
                    <a:lumOff val="35000"/>
                  </a:schemeClr>
                </a:solidFill>
              </a:rPr>
              <a:t>Initialization</a:t>
            </a:r>
          </a:p>
          <a:p>
            <a:pPr algn="ctr"/>
            <a:r>
              <a:rPr lang="en-US" sz="1200" b="1" i="1" dirty="0" smtClean="0">
                <a:solidFill>
                  <a:schemeClr val="tx1">
                    <a:lumMod val="65000"/>
                    <a:lumOff val="35000"/>
                  </a:schemeClr>
                </a:solidFill>
              </a:rPr>
              <a:t>Activation</a:t>
            </a:r>
            <a:endParaRPr lang="en-US" sz="1200" b="1" i="1" dirty="0">
              <a:solidFill>
                <a:schemeClr val="tx1">
                  <a:lumMod val="65000"/>
                  <a:lumOff val="35000"/>
                </a:schemeClr>
              </a:solidFill>
            </a:endParaRPr>
          </a:p>
        </p:txBody>
      </p:sp>
      <p:sp>
        <p:nvSpPr>
          <p:cNvPr id="265" name="Text Box 64"/>
          <p:cNvSpPr txBox="1">
            <a:spLocks noChangeArrowheads="1"/>
          </p:cNvSpPr>
          <p:nvPr/>
        </p:nvSpPr>
        <p:spPr bwMode="auto">
          <a:xfrm>
            <a:off x="5232400" y="5985302"/>
            <a:ext cx="1244600" cy="461665"/>
          </a:xfrm>
          <a:prstGeom prst="rect">
            <a:avLst/>
          </a:prstGeom>
          <a:noFill/>
          <a:ln w="9525" algn="ctr">
            <a:noFill/>
            <a:miter lim="800000"/>
            <a:headEnd/>
            <a:tailEnd/>
          </a:ln>
        </p:spPr>
        <p:txBody>
          <a:bodyPr wrap="square">
            <a:spAutoFit/>
          </a:bodyPr>
          <a:lstStyle/>
          <a:p>
            <a:pPr algn="ctr"/>
            <a:r>
              <a:rPr lang="en-US" sz="1200" b="1" i="1" dirty="0" smtClean="0">
                <a:solidFill>
                  <a:schemeClr val="tx1">
                    <a:lumMod val="65000"/>
                    <a:lumOff val="35000"/>
                  </a:schemeClr>
                </a:solidFill>
              </a:rPr>
              <a:t>KeySecure Web Browser</a:t>
            </a:r>
            <a:endParaRPr lang="en-US" sz="1200" b="1" i="1" dirty="0">
              <a:solidFill>
                <a:schemeClr val="tx1">
                  <a:lumMod val="65000"/>
                  <a:lumOff val="35000"/>
                </a:schemeClr>
              </a:solidFill>
            </a:endParaRPr>
          </a:p>
        </p:txBody>
      </p:sp>
      <p:sp>
        <p:nvSpPr>
          <p:cNvPr id="267" name="Rectangle 2"/>
          <p:cNvSpPr txBox="1">
            <a:spLocks noChangeArrowheads="1"/>
          </p:cNvSpPr>
          <p:nvPr/>
        </p:nvSpPr>
        <p:spPr>
          <a:xfrm>
            <a:off x="381000" y="-76200"/>
            <a:ext cx="87630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dirty="0" smtClean="0">
                <a:solidFill>
                  <a:srgbClr val="6C286B"/>
                </a:solidFill>
                <a:latin typeface="+mj-lt"/>
                <a:ea typeface="+mj-ea"/>
                <a:cs typeface="+mj-cs"/>
              </a:rPr>
              <a:t>Centralized</a:t>
            </a:r>
            <a:r>
              <a:rPr kumimoji="0" lang="en-US" sz="2400" b="0" i="0" u="none" strike="noStrike" kern="1200" cap="none" spc="0" normalizeH="0" baseline="0" noProof="0" dirty="0" smtClean="0">
                <a:ln>
                  <a:noFill/>
                </a:ln>
                <a:solidFill>
                  <a:srgbClr val="6C286B"/>
                </a:solidFill>
                <a:effectLst/>
                <a:uLnTx/>
                <a:uFillTx/>
                <a:latin typeface="+mj-lt"/>
                <a:ea typeface="+mj-ea"/>
                <a:cs typeface="+mj-cs"/>
              </a:rPr>
              <a:t> Administration</a:t>
            </a:r>
            <a:r>
              <a:rPr kumimoji="0" lang="en-US" sz="2400" b="0" i="0" u="none" strike="noStrike" kern="1200" cap="none" spc="0" normalizeH="0" noProof="0" dirty="0" smtClean="0">
                <a:ln>
                  <a:noFill/>
                </a:ln>
                <a:solidFill>
                  <a:srgbClr val="6C286B"/>
                </a:solidFill>
                <a:effectLst/>
                <a:uLnTx/>
                <a:uFillTx/>
                <a:latin typeface="+mj-lt"/>
                <a:ea typeface="+mj-ea"/>
                <a:cs typeface="+mj-cs"/>
              </a:rPr>
              <a:t> of SafeNet</a:t>
            </a:r>
            <a:r>
              <a:rPr kumimoji="0" lang="en-US" sz="2400" b="0" i="0" u="none" strike="noStrike" kern="1200" cap="none" spc="0" normalizeH="0" baseline="0" noProof="0" dirty="0" smtClean="0">
                <a:ln>
                  <a:noFill/>
                </a:ln>
                <a:solidFill>
                  <a:srgbClr val="6C286B"/>
                </a:solidFill>
                <a:effectLst/>
                <a:uLnTx/>
                <a:uFillTx/>
                <a:latin typeface="+mj-lt"/>
                <a:ea typeface="+mj-ea"/>
                <a:cs typeface="+mj-cs"/>
              </a:rPr>
              <a:t> HSMs with Key</a:t>
            </a:r>
            <a:r>
              <a:rPr kumimoji="0" lang="en-US" sz="2400" b="0" i="0" u="none" strike="noStrike" kern="1200" cap="none" spc="0" normalizeH="0" noProof="0" dirty="0" smtClean="0">
                <a:ln>
                  <a:noFill/>
                </a:ln>
                <a:solidFill>
                  <a:srgbClr val="6C286B"/>
                </a:solidFill>
                <a:effectLst/>
                <a:uLnTx/>
                <a:uFillTx/>
                <a:latin typeface="+mj-lt"/>
                <a:ea typeface="+mj-ea"/>
                <a:cs typeface="+mj-cs"/>
              </a:rPr>
              <a:t>Secure</a:t>
            </a:r>
            <a:r>
              <a:rPr kumimoji="0" lang="en-US" sz="2400" b="0" i="0" u="none" strike="noStrike" kern="1200" cap="none" spc="0" normalizeH="0" baseline="0" noProof="0" dirty="0" smtClean="0">
                <a:ln>
                  <a:noFill/>
                </a:ln>
                <a:solidFill>
                  <a:srgbClr val="6C286B"/>
                </a:solidFill>
                <a:effectLst/>
                <a:uLnTx/>
                <a:uFillTx/>
                <a:latin typeface="+mj-lt"/>
                <a:ea typeface="+mj-ea"/>
                <a:cs typeface="+mj-cs"/>
              </a:rPr>
              <a:t> </a:t>
            </a:r>
          </a:p>
        </p:txBody>
      </p:sp>
      <p:sp>
        <p:nvSpPr>
          <p:cNvPr id="270" name="Text Box 78"/>
          <p:cNvSpPr txBox="1">
            <a:spLocks noChangeArrowheads="1"/>
          </p:cNvSpPr>
          <p:nvPr/>
        </p:nvSpPr>
        <p:spPr bwMode="auto">
          <a:xfrm>
            <a:off x="3124200" y="3352800"/>
            <a:ext cx="673100" cy="304800"/>
          </a:xfrm>
          <a:prstGeom prst="rect">
            <a:avLst/>
          </a:prstGeom>
          <a:solidFill>
            <a:schemeClr val="bg1">
              <a:lumMod val="85000"/>
            </a:schemeClr>
          </a:solidFill>
          <a:ln w="9525" algn="ctr">
            <a:solidFill>
              <a:schemeClr val="tx1">
                <a:lumMod val="65000"/>
                <a:lumOff val="35000"/>
              </a:schemeClr>
            </a:solidFill>
            <a:miter lim="800000"/>
            <a:headEnd/>
            <a:tailEnd/>
          </a:ln>
        </p:spPr>
        <p:txBody>
          <a:bodyPr>
            <a:spAutoFit/>
          </a:bodyPr>
          <a:lstStyle/>
          <a:p>
            <a:pPr algn="ctr"/>
            <a:r>
              <a:rPr lang="en-US" sz="1400" b="1" dirty="0">
                <a:solidFill>
                  <a:schemeClr val="tx1">
                    <a:lumMod val="65000"/>
                    <a:lumOff val="35000"/>
                  </a:schemeClr>
                </a:solidFill>
              </a:rPr>
              <a:t>KMIP</a:t>
            </a:r>
          </a:p>
        </p:txBody>
      </p:sp>
      <p:sp>
        <p:nvSpPr>
          <p:cNvPr id="271" name="Text Box 78"/>
          <p:cNvSpPr txBox="1">
            <a:spLocks noChangeArrowheads="1"/>
          </p:cNvSpPr>
          <p:nvPr/>
        </p:nvSpPr>
        <p:spPr bwMode="auto">
          <a:xfrm>
            <a:off x="4176404" y="3352800"/>
            <a:ext cx="673100" cy="304800"/>
          </a:xfrm>
          <a:prstGeom prst="rect">
            <a:avLst/>
          </a:prstGeom>
          <a:solidFill>
            <a:schemeClr val="bg1">
              <a:lumMod val="85000"/>
            </a:schemeClr>
          </a:solidFill>
          <a:ln w="9525" algn="ctr">
            <a:solidFill>
              <a:schemeClr val="tx1">
                <a:lumMod val="65000"/>
                <a:lumOff val="35000"/>
              </a:schemeClr>
            </a:solidFill>
            <a:miter lim="800000"/>
            <a:headEnd/>
            <a:tailEnd/>
          </a:ln>
        </p:spPr>
        <p:txBody>
          <a:bodyPr>
            <a:spAutoFit/>
          </a:bodyPr>
          <a:lstStyle/>
          <a:p>
            <a:pPr algn="ctr"/>
            <a:r>
              <a:rPr lang="en-US" sz="1400" b="1" dirty="0">
                <a:solidFill>
                  <a:schemeClr val="tx1">
                    <a:lumMod val="65000"/>
                    <a:lumOff val="35000"/>
                  </a:schemeClr>
                </a:solidFill>
              </a:rPr>
              <a:t>KMIP</a:t>
            </a:r>
          </a:p>
        </p:txBody>
      </p:sp>
      <p:sp>
        <p:nvSpPr>
          <p:cNvPr id="272" name="Text Box 78"/>
          <p:cNvSpPr txBox="1">
            <a:spLocks noChangeArrowheads="1"/>
          </p:cNvSpPr>
          <p:nvPr/>
        </p:nvSpPr>
        <p:spPr bwMode="auto">
          <a:xfrm>
            <a:off x="5200936" y="3352800"/>
            <a:ext cx="673100" cy="304800"/>
          </a:xfrm>
          <a:prstGeom prst="rect">
            <a:avLst/>
          </a:prstGeom>
          <a:solidFill>
            <a:schemeClr val="bg1">
              <a:lumMod val="85000"/>
            </a:schemeClr>
          </a:solidFill>
          <a:ln w="9525" algn="ctr">
            <a:solidFill>
              <a:schemeClr val="tx1">
                <a:lumMod val="65000"/>
                <a:lumOff val="35000"/>
              </a:schemeClr>
            </a:solidFill>
            <a:miter lim="800000"/>
            <a:headEnd/>
            <a:tailEnd/>
          </a:ln>
        </p:spPr>
        <p:txBody>
          <a:bodyPr>
            <a:spAutoFit/>
          </a:bodyPr>
          <a:lstStyle/>
          <a:p>
            <a:pPr algn="ctr"/>
            <a:r>
              <a:rPr lang="en-US" sz="1400" b="1" dirty="0">
                <a:solidFill>
                  <a:schemeClr val="tx1">
                    <a:lumMod val="65000"/>
                    <a:lumOff val="35000"/>
                  </a:schemeClr>
                </a:solidFill>
              </a:rPr>
              <a:t>KMIP</a:t>
            </a:r>
          </a:p>
        </p:txBody>
      </p:sp>
      <p:sp>
        <p:nvSpPr>
          <p:cNvPr id="287" name="TextBox 286"/>
          <p:cNvSpPr txBox="1"/>
          <p:nvPr/>
        </p:nvSpPr>
        <p:spPr>
          <a:xfrm>
            <a:off x="3276600" y="3810000"/>
            <a:ext cx="2667000" cy="1215717"/>
          </a:xfrm>
          <a:prstGeom prst="rect">
            <a:avLst/>
          </a:prstGeom>
          <a:solidFill>
            <a:schemeClr val="bg1">
              <a:lumMod val="85000"/>
            </a:schemeClr>
          </a:solidFill>
          <a:ln>
            <a:solidFill>
              <a:schemeClr val="accent1">
                <a:shade val="50000"/>
              </a:schemeClr>
            </a:solidFill>
          </a:ln>
        </p:spPr>
        <p:txBody>
          <a:bodyPr wrap="square" rtlCol="0">
            <a:spAutoFit/>
          </a:bodyPr>
          <a:lstStyle/>
          <a:p>
            <a:pPr lvl="0" algn="ctr">
              <a:spcAft>
                <a:spcPts val="600"/>
              </a:spcAft>
            </a:pPr>
            <a:r>
              <a:rPr lang="en-US" sz="1400" b="1" u="sng" dirty="0" smtClean="0"/>
              <a:t>KeySecure</a:t>
            </a:r>
          </a:p>
          <a:p>
            <a:pPr marL="169863" lvl="0" indent="-169863">
              <a:spcAft>
                <a:spcPts val="600"/>
              </a:spcAft>
              <a:buFont typeface="Arial" pitchFamily="34" charset="0"/>
              <a:buChar char="•"/>
            </a:pPr>
            <a:r>
              <a:rPr lang="en-US" sz="1100" dirty="0" smtClean="0"/>
              <a:t>Centrally see all keys created and used by HSM</a:t>
            </a:r>
          </a:p>
          <a:p>
            <a:pPr marL="117475" lvl="0" indent="-117475">
              <a:spcAft>
                <a:spcPts val="600"/>
              </a:spcAft>
              <a:buFont typeface="Arial" pitchFamily="34" charset="0"/>
              <a:buChar char="•"/>
            </a:pPr>
            <a:r>
              <a:rPr lang="en-US" sz="1100" dirty="0" smtClean="0"/>
              <a:t> Stores and manages key attributes</a:t>
            </a:r>
          </a:p>
          <a:p>
            <a:pPr marL="117475" lvl="0" indent="-117475">
              <a:spcAft>
                <a:spcPts val="600"/>
              </a:spcAft>
              <a:buFont typeface="Arial" pitchFamily="34" charset="0"/>
              <a:buChar char="•"/>
            </a:pPr>
            <a:r>
              <a:rPr lang="en-US" sz="1100" dirty="0" smtClean="0"/>
              <a:t> Centralized audit for compliance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638800" y="1752598"/>
          <a:ext cx="2743200" cy="3657602"/>
        </p:xfrm>
        <a:graphic>
          <a:graphicData uri="http://schemas.openxmlformats.org/drawingml/2006/table">
            <a:tbl>
              <a:tblPr>
                <a:tableStyleId>{3C2FFA5D-87B4-456A-9821-1D502468CF0F}</a:tableStyleId>
              </a:tblPr>
              <a:tblGrid>
                <a:gridCol w="1070517"/>
                <a:gridCol w="1672683"/>
              </a:tblGrid>
              <a:tr h="281354">
                <a:tc>
                  <a:txBody>
                    <a:bodyPr/>
                    <a:lstStyle/>
                    <a:p>
                      <a:pPr marL="0" marR="0">
                        <a:spcBef>
                          <a:spcPts val="0"/>
                        </a:spcBef>
                        <a:spcAft>
                          <a:spcPts val="0"/>
                        </a:spcAft>
                      </a:pPr>
                      <a:r>
                        <a:rPr lang="en-US" sz="1100" b="1" dirty="0">
                          <a:solidFill>
                            <a:srgbClr val="38434E"/>
                          </a:solidFill>
                        </a:rPr>
                        <a:t>Type</a:t>
                      </a:r>
                      <a:endParaRPr lang="en-US" sz="1100" b="1" dirty="0">
                        <a:solidFill>
                          <a:srgbClr val="38434E"/>
                        </a:solidFill>
                        <a:latin typeface="Calibri"/>
                        <a:ea typeface="Calibri"/>
                        <a:cs typeface="Times New Roman"/>
                      </a:endParaRPr>
                    </a:p>
                  </a:txBody>
                  <a:tcPr marL="68580" marR="68580" marT="0" marB="0"/>
                </a:tc>
                <a:tc>
                  <a:txBody>
                    <a:bodyPr/>
                    <a:lstStyle/>
                    <a:p>
                      <a:pPr marL="0" marR="0">
                        <a:spcBef>
                          <a:spcPts val="0"/>
                        </a:spcBef>
                        <a:spcAft>
                          <a:spcPts val="0"/>
                        </a:spcAft>
                      </a:pPr>
                      <a:r>
                        <a:rPr lang="en-US" sz="1100" b="1" dirty="0" smtClean="0">
                          <a:solidFill>
                            <a:srgbClr val="38434E"/>
                          </a:solidFill>
                        </a:rPr>
                        <a:t>Key Algorithm</a:t>
                      </a:r>
                      <a:endParaRPr lang="en-US" sz="1100" b="1" dirty="0">
                        <a:solidFill>
                          <a:srgbClr val="38434E"/>
                        </a:solidFill>
                        <a:latin typeface="Calibri"/>
                        <a:ea typeface="Calibri"/>
                        <a:cs typeface="Times New Roman"/>
                      </a:endParaRPr>
                    </a:p>
                  </a:txBody>
                  <a:tcPr marL="68580" marR="68580" marT="0" marB="0"/>
                </a:tc>
              </a:tr>
              <a:tr h="281354">
                <a:tc>
                  <a:txBody>
                    <a:bodyPr/>
                    <a:lstStyle/>
                    <a:p>
                      <a:pPr marL="0" marR="0">
                        <a:spcBef>
                          <a:spcPts val="0"/>
                        </a:spcBef>
                        <a:spcAft>
                          <a:spcPts val="0"/>
                        </a:spcAft>
                      </a:pPr>
                      <a:r>
                        <a:rPr lang="en-US" sz="1100" b="1" dirty="0"/>
                        <a:t>Asymmetric</a:t>
                      </a:r>
                      <a:endParaRPr lang="en-US" sz="1100" b="1"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RSA Private</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RSA Public</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DH Private</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DH Public</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DSA Private</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DSA Public</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ECDSA Private</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CA"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ECDSA Public</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r>
                        <a:rPr lang="en-US" sz="1100" b="1" dirty="0"/>
                        <a:t>Symmetric</a:t>
                      </a:r>
                      <a:endParaRPr lang="en-US" sz="1100" b="1"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Triple DES</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AES</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RC4</a:t>
                      </a:r>
                      <a:endParaRPr lang="en-US" sz="1100" dirty="0">
                        <a:latin typeface="Calibri"/>
                        <a:ea typeface="Calibri"/>
                        <a:cs typeface="Times New Roman"/>
                      </a:endParaRPr>
                    </a:p>
                  </a:txBody>
                  <a:tcPr marL="68580" marR="68580" marT="0" marB="0"/>
                </a:tc>
              </a:tr>
              <a:tr h="281354">
                <a:tc>
                  <a:txBody>
                    <a:bodyPr/>
                    <a:lstStyle/>
                    <a:p>
                      <a:pPr marL="0" marR="0">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spcBef>
                          <a:spcPts val="0"/>
                        </a:spcBef>
                        <a:spcAft>
                          <a:spcPts val="0"/>
                        </a:spcAft>
                      </a:pPr>
                      <a:r>
                        <a:rPr lang="en-CA" sz="1100" dirty="0"/>
                        <a:t>HMAC</a:t>
                      </a:r>
                      <a:endParaRPr lang="en-US" sz="1100" dirty="0">
                        <a:latin typeface="Calibri"/>
                        <a:ea typeface="Calibri"/>
                        <a:cs typeface="Times New Roman"/>
                      </a:endParaRPr>
                    </a:p>
                  </a:txBody>
                  <a:tcPr marL="68580" marR="68580" marT="0" marB="0"/>
                </a:tc>
              </a:tr>
            </a:tbl>
          </a:graphicData>
        </a:graphic>
      </p:graphicFrame>
      <p:sp>
        <p:nvSpPr>
          <p:cNvPr id="4" name="Rectangle 2"/>
          <p:cNvSpPr txBox="1">
            <a:spLocks noChangeArrowheads="1"/>
          </p:cNvSpPr>
          <p:nvPr/>
        </p:nvSpPr>
        <p:spPr>
          <a:xfrm>
            <a:off x="381000" y="-76200"/>
            <a:ext cx="87630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dirty="0" smtClean="0">
                <a:solidFill>
                  <a:srgbClr val="6C286B"/>
                </a:solidFill>
                <a:latin typeface="+mj-lt"/>
                <a:ea typeface="+mj-ea"/>
                <a:cs typeface="+mj-cs"/>
              </a:rPr>
              <a:t>KeySecure 6.1 and HSM EKM Client Features</a:t>
            </a:r>
            <a:endParaRPr kumimoji="0" lang="en-US" sz="2400" b="0" i="0" u="none" strike="noStrike" kern="1200" cap="none" spc="0" normalizeH="0" baseline="0" noProof="0" dirty="0" smtClean="0">
              <a:ln>
                <a:noFill/>
              </a:ln>
              <a:solidFill>
                <a:srgbClr val="6C286B"/>
              </a:solidFill>
              <a:effectLst/>
              <a:uLnTx/>
              <a:uFillTx/>
              <a:latin typeface="+mj-lt"/>
              <a:ea typeface="+mj-ea"/>
              <a:cs typeface="+mj-cs"/>
            </a:endParaRPr>
          </a:p>
        </p:txBody>
      </p:sp>
      <p:sp>
        <p:nvSpPr>
          <p:cNvPr id="5" name="Rectangle 4"/>
          <p:cNvSpPr/>
          <p:nvPr/>
        </p:nvSpPr>
        <p:spPr>
          <a:xfrm>
            <a:off x="464096" y="1324302"/>
            <a:ext cx="4869904" cy="1037898"/>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5888" indent="-115888"/>
            <a:r>
              <a:rPr lang="en-US" sz="1200" b="1" dirty="0" smtClean="0">
                <a:solidFill>
                  <a:schemeClr val="tx1">
                    <a:lumMod val="75000"/>
                  </a:schemeClr>
                </a:solidFill>
              </a:rPr>
              <a:t>Provides a real time view of key state, location,  and type. </a:t>
            </a:r>
          </a:p>
          <a:p>
            <a:pPr marL="573088" lvl="1" indent="-115888">
              <a:buFont typeface="Arial" pitchFamily="34" charset="0"/>
              <a:buChar char="•"/>
            </a:pPr>
            <a:r>
              <a:rPr lang="en-US" sz="1200" dirty="0" smtClean="0">
                <a:solidFill>
                  <a:schemeClr val="tx1">
                    <a:lumMod val="75000"/>
                  </a:schemeClr>
                </a:solidFill>
              </a:rPr>
              <a:t>Some attributes can be changed to facilitate greater organization or the consolidation of key management systems over time.</a:t>
            </a:r>
          </a:p>
        </p:txBody>
      </p:sp>
      <p:sp>
        <p:nvSpPr>
          <p:cNvPr id="6" name="Rectangle 5"/>
          <p:cNvSpPr/>
          <p:nvPr/>
        </p:nvSpPr>
        <p:spPr>
          <a:xfrm>
            <a:off x="457200" y="1066800"/>
            <a:ext cx="4874499"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t>Key Monitoring </a:t>
            </a:r>
            <a:endParaRPr lang="en-US" sz="1400" b="1" dirty="0"/>
          </a:p>
        </p:txBody>
      </p:sp>
      <p:sp>
        <p:nvSpPr>
          <p:cNvPr id="7" name="Rectangle 6"/>
          <p:cNvSpPr/>
          <p:nvPr/>
        </p:nvSpPr>
        <p:spPr>
          <a:xfrm>
            <a:off x="457200" y="2743200"/>
            <a:ext cx="4869904" cy="1066800"/>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smtClean="0">
                <a:solidFill>
                  <a:schemeClr val="tx1">
                    <a:lumMod val="75000"/>
                  </a:schemeClr>
                </a:solidFill>
              </a:rPr>
              <a:t>Enables customers to centrally initiate remote key creation, modification and deletion.</a:t>
            </a:r>
            <a:endParaRPr lang="en-US" sz="1200" dirty="0" smtClean="0">
              <a:solidFill>
                <a:schemeClr val="tx1">
                  <a:lumMod val="75000"/>
                </a:schemeClr>
              </a:solidFill>
            </a:endParaRPr>
          </a:p>
          <a:p>
            <a:pPr marL="573088" lvl="1" indent="-115888">
              <a:buFont typeface="Arial" pitchFamily="34" charset="0"/>
              <a:buChar char="•"/>
            </a:pPr>
            <a:r>
              <a:rPr lang="en-US" sz="1200" dirty="0" smtClean="0">
                <a:solidFill>
                  <a:schemeClr val="tx1">
                    <a:lumMod val="75000"/>
                  </a:schemeClr>
                </a:solidFill>
              </a:rPr>
              <a:t>Key foundry will allow organizations to assign oversight of HSMs and their respective keys to a few experienced, trusted, and centralized administrators.</a:t>
            </a:r>
          </a:p>
        </p:txBody>
      </p:sp>
      <p:sp>
        <p:nvSpPr>
          <p:cNvPr id="8" name="Rectangle 7"/>
          <p:cNvSpPr/>
          <p:nvPr/>
        </p:nvSpPr>
        <p:spPr>
          <a:xfrm>
            <a:off x="450304" y="2514600"/>
            <a:ext cx="4874499"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t>Remote Key Foundry</a:t>
            </a:r>
            <a:endParaRPr lang="en-US" sz="1400" b="1" dirty="0"/>
          </a:p>
        </p:txBody>
      </p:sp>
      <p:sp>
        <p:nvSpPr>
          <p:cNvPr id="9" name="Rectangle 8"/>
          <p:cNvSpPr/>
          <p:nvPr/>
        </p:nvSpPr>
        <p:spPr>
          <a:xfrm>
            <a:off x="457200" y="4191000"/>
            <a:ext cx="4869904" cy="1752600"/>
          </a:xfrm>
          <a:prstGeom prst="rect">
            <a:avLst/>
          </a:prstGeom>
          <a:solidFill>
            <a:schemeClr val="bg1"/>
          </a:solidFill>
          <a:ln>
            <a:solidFill>
              <a:schemeClr val="tx1">
                <a:lumMod val="65000"/>
                <a:lumOff val="35000"/>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5888" indent="-115888"/>
            <a:r>
              <a:rPr lang="en-US" sz="1200" b="1" dirty="0" smtClean="0">
                <a:solidFill>
                  <a:schemeClr val="tx1">
                    <a:lumMod val="75000"/>
                  </a:schemeClr>
                </a:solidFill>
              </a:rPr>
              <a:t>Streamlines the client registration process</a:t>
            </a:r>
          </a:p>
          <a:p>
            <a:pPr marL="573088" lvl="1" indent="-115888">
              <a:buFont typeface="Arial" pitchFamily="34" charset="0"/>
              <a:buChar char="•"/>
            </a:pPr>
            <a:r>
              <a:rPr lang="en-US" sz="1200" dirty="0" smtClean="0">
                <a:solidFill>
                  <a:schemeClr val="tx1">
                    <a:lumMod val="75000"/>
                  </a:schemeClr>
                </a:solidFill>
              </a:rPr>
              <a:t>Clients can be installed and configured over a period of time</a:t>
            </a:r>
          </a:p>
          <a:p>
            <a:pPr marL="573088" lvl="1" indent="-115888">
              <a:buFont typeface="Arial" pitchFamily="34" charset="0"/>
              <a:buChar char="•"/>
            </a:pPr>
            <a:endParaRPr lang="en-US" sz="1200" dirty="0" smtClean="0">
              <a:solidFill>
                <a:schemeClr val="tx1">
                  <a:lumMod val="75000"/>
                </a:schemeClr>
              </a:solidFill>
            </a:endParaRPr>
          </a:p>
          <a:p>
            <a:pPr marL="573088" lvl="1" indent="-115888">
              <a:buFont typeface="Arial" pitchFamily="34" charset="0"/>
              <a:buChar char="•"/>
            </a:pPr>
            <a:r>
              <a:rPr lang="en-US" sz="1200" dirty="0" smtClean="0">
                <a:solidFill>
                  <a:schemeClr val="tx1">
                    <a:lumMod val="75000"/>
                  </a:schemeClr>
                </a:solidFill>
              </a:rPr>
              <a:t>Most of the registration process is completed automatically</a:t>
            </a:r>
          </a:p>
          <a:p>
            <a:pPr marL="573088" lvl="1" indent="-115888">
              <a:buFont typeface="Arial" pitchFamily="34" charset="0"/>
              <a:buChar char="•"/>
            </a:pPr>
            <a:endParaRPr lang="en-US" sz="1200" dirty="0" smtClean="0">
              <a:solidFill>
                <a:schemeClr val="tx1">
                  <a:lumMod val="75000"/>
                </a:schemeClr>
              </a:solidFill>
            </a:endParaRPr>
          </a:p>
          <a:p>
            <a:pPr marL="573088" lvl="1" indent="-115888">
              <a:buFont typeface="Arial" pitchFamily="34" charset="0"/>
              <a:buChar char="•"/>
            </a:pPr>
            <a:r>
              <a:rPr lang="en-US" sz="1200" dirty="0" smtClean="0">
                <a:solidFill>
                  <a:schemeClr val="tx1">
                    <a:lumMod val="75000"/>
                  </a:schemeClr>
                </a:solidFill>
              </a:rPr>
              <a:t>Registration approval is performed asynchronously by the KeySecure administrator. This is to allow administrators to match the fingerprints of the certificates to enhance the security of the overall solution. </a:t>
            </a:r>
          </a:p>
        </p:txBody>
      </p:sp>
      <p:sp>
        <p:nvSpPr>
          <p:cNvPr id="10" name="Rectangle 9"/>
          <p:cNvSpPr/>
          <p:nvPr/>
        </p:nvSpPr>
        <p:spPr>
          <a:xfrm>
            <a:off x="450304" y="3933498"/>
            <a:ext cx="4874499" cy="258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t>Automated Client Registration</a:t>
            </a:r>
            <a:endParaRPr lang="en-US" sz="1400" b="1" dirty="0"/>
          </a:p>
        </p:txBody>
      </p:sp>
      <p:sp>
        <p:nvSpPr>
          <p:cNvPr id="11" name="Rectangle 2"/>
          <p:cNvSpPr txBox="1">
            <a:spLocks noChangeArrowheads="1"/>
          </p:cNvSpPr>
          <p:nvPr/>
        </p:nvSpPr>
        <p:spPr>
          <a:xfrm>
            <a:off x="5541334" y="1405268"/>
            <a:ext cx="2209800" cy="4572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400" b="1" dirty="0" smtClean="0">
                <a:solidFill>
                  <a:srgbClr val="F39108"/>
                </a:solidFill>
                <a:latin typeface="+mj-lt"/>
                <a:ea typeface="+mj-ea"/>
                <a:cs typeface="+mj-cs"/>
              </a:rPr>
              <a:t>Supported Key Types:</a:t>
            </a:r>
            <a:endParaRPr kumimoji="0" lang="en-US" sz="1400" b="1" i="0" u="none" strike="noStrike" kern="1200" cap="none" spc="0" normalizeH="0" baseline="0" noProof="0" dirty="0" smtClean="0">
              <a:ln>
                <a:noFill/>
              </a:ln>
              <a:solidFill>
                <a:srgbClr val="F39108"/>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w Branding PPT_TEMP2">
  <a:themeElements>
    <a:clrScheme name="SafeNet New Branding - Axis 41">
      <a:dk1>
        <a:srgbClr val="5E5E5C"/>
      </a:dk1>
      <a:lt1>
        <a:srgbClr val="F4F3F0"/>
      </a:lt1>
      <a:dk2>
        <a:srgbClr val="5E5E5C"/>
      </a:dk2>
      <a:lt2>
        <a:srgbClr val="F4F3F0"/>
      </a:lt2>
      <a:accent1>
        <a:srgbClr val="F39100"/>
      </a:accent1>
      <a:accent2>
        <a:srgbClr val="6C286B"/>
      </a:accent2>
      <a:accent3>
        <a:srgbClr val="F4F3F0"/>
      </a:accent3>
      <a:accent4>
        <a:srgbClr val="5E5E5C"/>
      </a:accent4>
      <a:accent5>
        <a:srgbClr val="F39100"/>
      </a:accent5>
      <a:accent6>
        <a:srgbClr val="6C286B"/>
      </a:accent6>
      <a:hlink>
        <a:srgbClr val="F4F3F0"/>
      </a:hlink>
      <a:folHlink>
        <a:srgbClr val="5E5E5C"/>
      </a:folHlink>
    </a:clrScheme>
    <a:fontScheme name="Ciena_Presentation_template2">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iena_Presentation_template2 1">
        <a:dk1>
          <a:srgbClr val="000000"/>
        </a:dk1>
        <a:lt1>
          <a:srgbClr val="FFFFFF"/>
        </a:lt1>
        <a:dk2>
          <a:srgbClr val="000000"/>
        </a:dk2>
        <a:lt2>
          <a:srgbClr val="8C8C8C"/>
        </a:lt2>
        <a:accent1>
          <a:srgbClr val="D7D7D7"/>
        </a:accent1>
        <a:accent2>
          <a:srgbClr val="C71C2C"/>
        </a:accent2>
        <a:accent3>
          <a:srgbClr val="FFFFFF"/>
        </a:accent3>
        <a:accent4>
          <a:srgbClr val="000000"/>
        </a:accent4>
        <a:accent5>
          <a:srgbClr val="E8E8E8"/>
        </a:accent5>
        <a:accent6>
          <a:srgbClr val="B41827"/>
        </a:accent6>
        <a:hlink>
          <a:srgbClr val="F57D25"/>
        </a:hlink>
        <a:folHlink>
          <a:srgbClr val="FFC222"/>
        </a:folHlink>
      </a:clrScheme>
      <a:clrMap bg1="lt1" tx1="dk1" bg2="lt2" tx2="dk2" accent1="accent1" accent2="accent2" accent3="accent3" accent4="accent4" accent5="accent5" accent6="accent6" hlink="hlink" folHlink="folHlink"/>
    </a:extraClrScheme>
    <a:extraClrScheme>
      <a:clrScheme name="Ciena_Presentation_template2 2">
        <a:dk1>
          <a:srgbClr val="000000"/>
        </a:dk1>
        <a:lt1>
          <a:srgbClr val="FFFFFF"/>
        </a:lt1>
        <a:dk2>
          <a:srgbClr val="000000"/>
        </a:dk2>
        <a:lt2>
          <a:srgbClr val="8C8C8C"/>
        </a:lt2>
        <a:accent1>
          <a:srgbClr val="D7D7D7"/>
        </a:accent1>
        <a:accent2>
          <a:srgbClr val="C71C2C"/>
        </a:accent2>
        <a:accent3>
          <a:srgbClr val="FFFFFF"/>
        </a:accent3>
        <a:accent4>
          <a:srgbClr val="000000"/>
        </a:accent4>
        <a:accent5>
          <a:srgbClr val="E8E8E8"/>
        </a:accent5>
        <a:accent6>
          <a:srgbClr val="B41827"/>
        </a:accent6>
        <a:hlink>
          <a:srgbClr val="F57D25"/>
        </a:hlink>
        <a:folHlink>
          <a:srgbClr val="B2BB1E"/>
        </a:folHlink>
      </a:clrScheme>
      <a:clrMap bg1="lt1" tx1="dk1" bg2="lt2" tx2="dk2" accent1="accent1" accent2="accent2" accent3="accent3" accent4="accent4" accent5="accent5" accent6="accent6" hlink="hlink" folHlink="folHlink"/>
    </a:extraClrScheme>
    <a:extraClrScheme>
      <a:clrScheme name="Ciena_Presentation_template2 3">
        <a:dk1>
          <a:srgbClr val="000000"/>
        </a:dk1>
        <a:lt1>
          <a:srgbClr val="FFFFFF"/>
        </a:lt1>
        <a:dk2>
          <a:srgbClr val="000000"/>
        </a:dk2>
        <a:lt2>
          <a:srgbClr val="8C8C8C"/>
        </a:lt2>
        <a:accent1>
          <a:srgbClr val="D7D7D7"/>
        </a:accent1>
        <a:accent2>
          <a:srgbClr val="C71C2C"/>
        </a:accent2>
        <a:accent3>
          <a:srgbClr val="FFFFFF"/>
        </a:accent3>
        <a:accent4>
          <a:srgbClr val="000000"/>
        </a:accent4>
        <a:accent5>
          <a:srgbClr val="E8E8E8"/>
        </a:accent5>
        <a:accent6>
          <a:srgbClr val="B41827"/>
        </a:accent6>
        <a:hlink>
          <a:srgbClr val="F57D25"/>
        </a:hlink>
        <a:folHlink>
          <a:srgbClr val="00A9D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E9BA806389674E95DACF7D9111FFA6" ma:contentTypeVersion="0" ma:contentTypeDescription="Create a new document." ma:contentTypeScope="" ma:versionID="2deaab71cded410aaded686c4dac167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1B8796-CD10-4541-ADEC-0D0C9F86EA52}"/>
</file>

<file path=customXml/itemProps2.xml><?xml version="1.0" encoding="utf-8"?>
<ds:datastoreItem xmlns:ds="http://schemas.openxmlformats.org/officeDocument/2006/customXml" ds:itemID="{1A7790ED-C845-47A0-B574-C4FA23E7F1BD}"/>
</file>

<file path=customXml/itemProps3.xml><?xml version="1.0" encoding="utf-8"?>
<ds:datastoreItem xmlns:ds="http://schemas.openxmlformats.org/officeDocument/2006/customXml" ds:itemID="{C35600CD-EE6F-4F11-ADE2-18CDF8FBA1FA}"/>
</file>

<file path=docProps/app.xml><?xml version="1.0" encoding="utf-8"?>
<Properties xmlns="http://schemas.openxmlformats.org/officeDocument/2006/extended-properties" xmlns:vt="http://schemas.openxmlformats.org/officeDocument/2006/docPropsVTypes">
  <Template/>
  <TotalTime>26757</TotalTime>
  <Words>1415</Words>
  <Application>Microsoft Office PowerPoint</Application>
  <PresentationFormat>On-screen Show (4:3)</PresentationFormat>
  <Paragraphs>221</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New Branding PPT_TEMP2</vt:lpstr>
      <vt:lpstr>SafeNet KeySecure with Luna HSM Management  </vt:lpstr>
      <vt:lpstr>Why Is Centralized Key Management Needed? The Unmanageable Cost of Diverse Encryption Systems</vt:lpstr>
      <vt:lpstr>Pain Points of Decentralization </vt:lpstr>
      <vt:lpstr>Why Should Customers Choose SafeNet?</vt:lpstr>
      <vt:lpstr>Drivers for Our Success in the HSM Space</vt:lpstr>
      <vt:lpstr>Slide 6</vt:lpstr>
      <vt:lpstr>Slide 7</vt:lpstr>
      <vt:lpstr>Slide 8</vt:lpstr>
      <vt:lpstr>Slide 9</vt:lpstr>
      <vt:lpstr>Slide 10</vt:lpstr>
      <vt:lpstr>Slide 11</vt:lpstr>
      <vt:lpstr>Automated HSM Registration</vt:lpstr>
      <vt:lpstr>KeySecure Enhances this Balance! </vt:lpstr>
      <vt:lpstr>Slide 14</vt:lpstr>
    </vt:vector>
  </TitlesOfParts>
  <Company>SafeNet-Inc.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SafeNet Corporate Overview</dc:title>
  <dc:creator> </dc:creator>
  <cp:lastModifiedBy>Stephen Helm</cp:lastModifiedBy>
  <cp:revision>380</cp:revision>
  <cp:lastPrinted>2011-12-02T19:15:50Z</cp:lastPrinted>
  <dcterms:created xsi:type="dcterms:W3CDTF">2010-07-15T13:04:08Z</dcterms:created>
  <dcterms:modified xsi:type="dcterms:W3CDTF">2012-03-19T20:03:30Z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0x01010037E9BA806389674E95DACF7D9111FFA6</vt:lpwstr>
  </property>
</Properties>
</file>